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sldIdLst>
    <p:sldId id="256" r:id="rId2"/>
    <p:sldId id="261" r:id="rId3"/>
    <p:sldId id="288" r:id="rId4"/>
    <p:sldId id="290" r:id="rId5"/>
    <p:sldId id="291" r:id="rId6"/>
    <p:sldId id="298" r:id="rId7"/>
    <p:sldId id="289" r:id="rId8"/>
    <p:sldId id="279" r:id="rId9"/>
    <p:sldId id="262" r:id="rId10"/>
    <p:sldId id="287" r:id="rId11"/>
    <p:sldId id="292" r:id="rId12"/>
    <p:sldId id="293" r:id="rId13"/>
    <p:sldId id="280" r:id="rId14"/>
    <p:sldId id="282" r:id="rId15"/>
    <p:sldId id="281" r:id="rId16"/>
    <p:sldId id="295" r:id="rId17"/>
    <p:sldId id="296" r:id="rId18"/>
    <p:sldId id="283" r:id="rId19"/>
    <p:sldId id="284" r:id="rId20"/>
    <p:sldId id="299" r:id="rId21"/>
    <p:sldId id="285" r:id="rId22"/>
    <p:sldId id="257" r:id="rId23"/>
    <p:sldId id="260" r:id="rId24"/>
    <p:sldId id="258" r:id="rId25"/>
    <p:sldId id="263" r:id="rId26"/>
    <p:sldId id="259" r:id="rId27"/>
    <p:sldId id="300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86" r:id="rId36"/>
    <p:sldId id="297" r:id="rId37"/>
    <p:sldId id="277" r:id="rId38"/>
    <p:sldId id="294" r:id="rId39"/>
    <p:sldId id="267" r:id="rId40"/>
    <p:sldId id="264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66"/>
    <a:srgbClr val="CCECFF"/>
    <a:srgbClr val="FFFFFF"/>
    <a:srgbClr val="006600"/>
    <a:srgbClr val="990000"/>
    <a:srgbClr val="009999"/>
    <a:srgbClr val="9966FF"/>
    <a:srgbClr val="5B9BD5"/>
    <a:srgbClr val="FF7C80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85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6F101F-849C-43DA-B9FE-E3194664C758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06525B-164D-4846-8C0D-BFE003FA6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35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39BA-DBF1-4E43-B2B4-DCF822999177}" type="datetime1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A9DA2-47C8-47FC-A22F-F882DAB2A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070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D7FD1-6574-4909-A0F4-647AC23BFA6E}" type="datetime1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A9DA2-47C8-47FC-A22F-F882DAB2A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8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00A9E-EF95-479F-86FB-FC144774F826}" type="datetime1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A9DA2-47C8-47FC-A22F-F882DAB2A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056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D01DB-37F7-4DAE-804C-9508C92F3AE2}" type="datetime1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A9DA2-47C8-47FC-A22F-F882DAB2A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123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76E0D-7847-4C27-9F66-1F10E47C3C28}" type="datetime1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A9DA2-47C8-47FC-A22F-F882DAB2A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3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E0EB4-001E-4EE0-9EBE-F5317026E3A8}" type="datetime1">
              <a:rPr lang="en-US" smtClean="0"/>
              <a:t>12/9/2019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A9DA2-47C8-47FC-A22F-F882DAB2A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49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9B29B-0BEE-434D-9A9D-4969B98D3AC8}" type="datetime1">
              <a:rPr lang="en-US" smtClean="0"/>
              <a:t>12/9/2019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A9DA2-47C8-47FC-A22F-F882DAB2A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60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83EEC-7A2A-48AC-B1FB-F4F148059B8E}" type="datetime1">
              <a:rPr lang="en-US" smtClean="0"/>
              <a:t>12/9/2019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A9DA2-47C8-47FC-A22F-F882DAB2A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174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4EC41-93D2-410E-BC96-C94BF80FEB07}" type="datetime1">
              <a:rPr lang="en-US" smtClean="0"/>
              <a:t>12/9/2019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A9DA2-47C8-47FC-A22F-F882DAB2A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14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4A175-00FC-4FD9-82E0-4FD1949A2354}" type="datetime1">
              <a:rPr lang="en-US" smtClean="0"/>
              <a:t>12/9/2019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A9DA2-47C8-47FC-A22F-F882DAB2A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72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0429C-205F-4086-92BA-64C50A56C3E1}" type="datetime1">
              <a:rPr lang="en-US" smtClean="0"/>
              <a:t>12/9/2019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A9DA2-47C8-47FC-A22F-F882DAB2A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27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85D70A-2F1B-4506-B98C-F2E14951331F}" type="datetime1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A9DA2-47C8-47FC-A22F-F882DAB2A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086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datavizcatalogu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stephanieevergreen.com/qualitative-chart-chooser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uides.auraria.edu/c.php?g=528873&amp;p=3964258" TargetMode="Externa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orytellingwithdata.com/blog/2018/10/10/three-tips-for-storytelling-with-qualitative-data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visme.co/solutions-to-creating-infographics-part-2-rules-in-designing-your-infographic-layout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tephanieevergreen.com/qualitative-chart-chooser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www.visualcinnamon.com/2014/12/using-data-storytelling-with-chord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visualcinnamon.com/blog/" TargetMode="Externa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towardsdatascience.com/storytelling-for-data-scientists-317c2723aa3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hyperlink" Target="https://www.creativebloq.com/design-tools/data-visualization-712402" TargetMode="External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sual-literacy.org/periodic_table/periodic_table.html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thegoodmancenter.com/wp-content/uploads/2013/07/free_range_2009_12.pdf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sual-literacy.org/periodic_table/periodic_table.html" TargetMode="External"/><Relationship Id="rId2" Type="http://schemas.openxmlformats.org/officeDocument/2006/relationships/hyperlink" Target="https://www.forbes.com/sites/brentdykes/2016/03/31/data-storytelling-the-essential-data-science-skill-everyone-needs/#7d3ad21e52a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br.org/2014/05/10-kinds-of-stories-to-tell-with-data" TargetMode="External"/><Relationship Id="rId5" Type="http://schemas.openxmlformats.org/officeDocument/2006/relationships/hyperlink" Target="https://www.import.io/post/8-fantastic-examples-of-data-storytelling/" TargetMode="External"/><Relationship Id="rId4" Type="http://schemas.openxmlformats.org/officeDocument/2006/relationships/hyperlink" Target="https://www.juiceanalytics.com/writing/data-storytelling-the-ultimate-collection-of-resources-ii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yriacare.org.my/donate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0929" y="836320"/>
            <a:ext cx="11619913" cy="907440"/>
          </a:xfrm>
        </p:spPr>
        <p:txBody>
          <a:bodyPr>
            <a:normAutofit/>
          </a:bodyPr>
          <a:lstStyle/>
          <a:p>
            <a:r>
              <a:rPr lang="en-US" sz="5000" b="1" dirty="0" smtClean="0">
                <a:solidFill>
                  <a:srgbClr val="7030A0"/>
                </a:solidFill>
              </a:rPr>
              <a:t>DATA STORYTELLING WITH VISUALIZATION</a:t>
            </a:r>
            <a:endParaRPr lang="en-US" sz="5000" b="1" dirty="0">
              <a:solidFill>
                <a:srgbClr val="7030A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83613" y="274321"/>
            <a:ext cx="3158197" cy="561999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7030A0"/>
                </a:solidFill>
              </a:rPr>
              <a:t>WQD7001</a:t>
            </a:r>
            <a:endParaRPr lang="en-US" sz="48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814" y="1743760"/>
            <a:ext cx="6607543" cy="48961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85361654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252584"/>
            <a:ext cx="10515600" cy="957238"/>
          </a:xfrm>
          <a:solidFill>
            <a:srgbClr val="FFC00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Data </a:t>
            </a:r>
            <a:r>
              <a:rPr lang="en-US" b="1" dirty="0" smtClean="0">
                <a:solidFill>
                  <a:srgbClr val="C00000"/>
                </a:solidFill>
              </a:rPr>
              <a:t>Visualization 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607417"/>
            <a:ext cx="10528496" cy="4748933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b="1" dirty="0"/>
              <a:t>Data visualization </a:t>
            </a:r>
            <a:r>
              <a:rPr lang="en-US" dirty="0" smtClean="0"/>
              <a:t>(simple </a:t>
            </a:r>
            <a:r>
              <a:rPr lang="en-US" dirty="0"/>
              <a:t>or </a:t>
            </a:r>
            <a:r>
              <a:rPr lang="en-US" dirty="0" smtClean="0"/>
              <a:t>complex) </a:t>
            </a:r>
            <a:r>
              <a:rPr lang="en-US" dirty="0"/>
              <a:t>helps us </a:t>
            </a:r>
            <a:r>
              <a:rPr lang="en-US" b="1" dirty="0"/>
              <a:t>make sense of data</a:t>
            </a:r>
            <a:r>
              <a:rPr lang="en-US" dirty="0"/>
              <a:t>, but rarely </a:t>
            </a:r>
            <a:r>
              <a:rPr lang="en-US" b="1" dirty="0"/>
              <a:t>generates insights that stimulate action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All business </a:t>
            </a:r>
            <a:r>
              <a:rPr lang="en-US" b="1" dirty="0"/>
              <a:t>narratives </a:t>
            </a:r>
            <a:r>
              <a:rPr lang="en-US" dirty="0"/>
              <a:t>are designed to help people to take </a:t>
            </a:r>
            <a:r>
              <a:rPr lang="en-US" b="1" dirty="0"/>
              <a:t>action. </a:t>
            </a:r>
            <a:endParaRPr lang="en-US" b="1" dirty="0" smtClean="0"/>
          </a:p>
          <a:p>
            <a:pPr algn="just"/>
            <a:r>
              <a:rPr lang="en-US" b="1" dirty="0" smtClean="0"/>
              <a:t>Stories </a:t>
            </a:r>
            <a:r>
              <a:rPr lang="en-US" dirty="0"/>
              <a:t>are always about experiences people </a:t>
            </a:r>
            <a:r>
              <a:rPr lang="en-US" dirty="0" smtClean="0"/>
              <a:t>have, help </a:t>
            </a:r>
            <a:r>
              <a:rPr lang="en-US" dirty="0"/>
              <a:t>listeners make an experience that's being shared personally meaningful. If designed in a certain way, those stories can </a:t>
            </a:r>
            <a:r>
              <a:rPr lang="en-US" b="1" dirty="0"/>
              <a:t>inspire listeners to take action</a:t>
            </a:r>
            <a:r>
              <a:rPr lang="en-US" dirty="0"/>
              <a:t>.</a:t>
            </a:r>
          </a:p>
          <a:p>
            <a:pPr algn="just"/>
            <a:r>
              <a:rPr lang="en-US" dirty="0" smtClean="0"/>
              <a:t>So</a:t>
            </a:r>
            <a:r>
              <a:rPr lang="en-US" b="1" dirty="0" smtClean="0"/>
              <a:t> data </a:t>
            </a:r>
            <a:r>
              <a:rPr lang="en-US" b="1" dirty="0"/>
              <a:t>visualizations </a:t>
            </a:r>
            <a:r>
              <a:rPr lang="en-US" dirty="0"/>
              <a:t>are terrific tools to use when telling the data story because they provide credibility and give weight to points being made in the story</a:t>
            </a:r>
            <a:r>
              <a:rPr lang="en-US" dirty="0" smtClean="0"/>
              <a:t>. </a:t>
            </a:r>
          </a:p>
          <a:p>
            <a:pPr algn="just"/>
            <a:r>
              <a:rPr lang="en-US" dirty="0" smtClean="0"/>
              <a:t>It </a:t>
            </a:r>
            <a:r>
              <a:rPr lang="en-US" dirty="0"/>
              <a:t>involves </a:t>
            </a:r>
            <a:r>
              <a:rPr lang="en-US" b="1" dirty="0"/>
              <a:t>communicating </a:t>
            </a:r>
            <a:r>
              <a:rPr lang="en-US" b="1" dirty="0" smtClean="0"/>
              <a:t>findings </a:t>
            </a:r>
            <a:r>
              <a:rPr lang="en-US" dirty="0" smtClean="0"/>
              <a:t>and </a:t>
            </a:r>
            <a:r>
              <a:rPr lang="en-US" b="1" dirty="0" smtClean="0"/>
              <a:t>insights effectively </a:t>
            </a:r>
            <a:r>
              <a:rPr lang="en-US" dirty="0"/>
              <a:t>through </a:t>
            </a:r>
            <a:r>
              <a:rPr lang="en-US" b="1" dirty="0"/>
              <a:t>graphical </a:t>
            </a:r>
            <a:r>
              <a:rPr lang="en-US" b="1" dirty="0" smtClean="0"/>
              <a:t>means </a:t>
            </a:r>
            <a:r>
              <a:rPr lang="en-US" dirty="0" smtClean="0"/>
              <a:t>(graphs</a:t>
            </a:r>
            <a:r>
              <a:rPr lang="en-US" dirty="0"/>
              <a:t>, charts, mind maps, infographics, and other </a:t>
            </a:r>
            <a:r>
              <a:rPr lang="en-US" dirty="0" smtClean="0"/>
              <a:t>visuals).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A9DA2-47C8-47FC-A22F-F882DAB2AE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04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0742" y="112542"/>
            <a:ext cx="10515600" cy="861329"/>
          </a:xfrm>
          <a:solidFill>
            <a:srgbClr val="FFC000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How </a:t>
            </a:r>
            <a:r>
              <a:rPr lang="en-US" b="1" dirty="0">
                <a:solidFill>
                  <a:srgbClr val="C00000"/>
                </a:solidFill>
              </a:rPr>
              <a:t>Seattle Residents </a:t>
            </a:r>
            <a:r>
              <a:rPr lang="en-US" b="1" dirty="0" smtClean="0">
                <a:solidFill>
                  <a:srgbClr val="C00000"/>
                </a:solidFill>
              </a:rPr>
              <a:t>Determine Housing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A9DA2-47C8-47FC-A22F-F882DAB2AE67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764" y="1133475"/>
            <a:ext cx="6573436" cy="558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0870" y="2628122"/>
            <a:ext cx="36006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Radar Chart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831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A9DA2-47C8-47FC-A22F-F882DAB2AE67}" type="slidenum">
              <a:rPr lang="en-US" smtClean="0"/>
              <a:t>12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03273" y="1616836"/>
            <a:ext cx="366229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Crazy Egg does a great job of summarizing potential data storytelling visuals (how meta!) by grouping them by relationship, comparison, distribution, or composition.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546" y="0"/>
            <a:ext cx="73309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68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44697"/>
          </a:xfrm>
          <a:solidFill>
            <a:srgbClr val="FFC00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Quantitative </a:t>
            </a:r>
            <a:r>
              <a:rPr lang="en-US" b="1" dirty="0" smtClean="0">
                <a:solidFill>
                  <a:srgbClr val="C00000"/>
                </a:solidFill>
              </a:rPr>
              <a:t>Data 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1043" y="926088"/>
            <a:ext cx="9608468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n-US" b="1" dirty="0"/>
              <a:t>Quantitative data </a:t>
            </a:r>
            <a:r>
              <a:rPr lang="en-US" dirty="0"/>
              <a:t>is information about </a:t>
            </a:r>
            <a:r>
              <a:rPr lang="en-US" b="1" dirty="0"/>
              <a:t>quantities</a:t>
            </a:r>
            <a:r>
              <a:rPr lang="en-US" dirty="0"/>
              <a:t>; that is, information that can be </a:t>
            </a:r>
            <a:r>
              <a:rPr lang="en-US" b="1" dirty="0"/>
              <a:t>measured</a:t>
            </a:r>
            <a:r>
              <a:rPr lang="en-US" dirty="0"/>
              <a:t> and written down with </a:t>
            </a:r>
            <a:r>
              <a:rPr lang="en-US" b="1" dirty="0"/>
              <a:t>numbers</a:t>
            </a:r>
            <a:r>
              <a:rPr lang="en-US" dirty="0"/>
              <a:t>.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Some </a:t>
            </a:r>
            <a:r>
              <a:rPr lang="en-US" dirty="0"/>
              <a:t>other aspects to consider about quantitative data:</a:t>
            </a:r>
          </a:p>
          <a:p>
            <a:r>
              <a:rPr lang="en-US" dirty="0" smtClean="0"/>
              <a:t>Focuses </a:t>
            </a:r>
            <a:r>
              <a:rPr lang="en-US" dirty="0"/>
              <a:t>on numbers</a:t>
            </a:r>
          </a:p>
          <a:p>
            <a:r>
              <a:rPr lang="en-US" dirty="0"/>
              <a:t>Can be displayed through graphs, charts, tables, and maps</a:t>
            </a:r>
          </a:p>
          <a:p>
            <a:r>
              <a:rPr lang="en-US" dirty="0"/>
              <a:t>Data can be displayed over time (</a:t>
            </a:r>
            <a:r>
              <a:rPr lang="en-US" dirty="0" smtClean="0"/>
              <a:t>such </a:t>
            </a:r>
            <a:r>
              <a:rPr lang="en-US" dirty="0"/>
              <a:t>as a line chart)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A9DA2-47C8-47FC-A22F-F882DAB2AE67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334026" y="4154714"/>
            <a:ext cx="47109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See  </a:t>
            </a: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://datavizcatalogue.com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43" y="4539219"/>
            <a:ext cx="2999204" cy="22494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7719" y="4600961"/>
            <a:ext cx="3147176" cy="1961444"/>
          </a:xfrm>
          <a:prstGeom prst="rect">
            <a:avLst/>
          </a:prstGeom>
        </p:spPr>
      </p:pic>
      <p:pic>
        <p:nvPicPr>
          <p:cNvPr id="1026" name="Picture 2" descr="http://canvasjs.com/wp-content/uploads/2013/01/javascript_pie_chart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8" r="11120"/>
          <a:stretch/>
        </p:blipFill>
        <p:spPr bwMode="auto">
          <a:xfrm>
            <a:off x="8610600" y="1821940"/>
            <a:ext cx="3381672" cy="209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3913" y="4759325"/>
            <a:ext cx="322897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67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A9DA2-47C8-47FC-A22F-F882DAB2AE6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473"/>
            <a:ext cx="6504011" cy="40987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517" y="196948"/>
            <a:ext cx="5863008" cy="38826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736" y="4079631"/>
            <a:ext cx="6069781" cy="26681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506" y="4109560"/>
            <a:ext cx="5832328" cy="245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97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1907"/>
            <a:ext cx="10515600" cy="718406"/>
          </a:xfrm>
          <a:solidFill>
            <a:srgbClr val="FFC000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Qualitative </a:t>
            </a:r>
            <a:r>
              <a:rPr lang="en-US" b="1" dirty="0" smtClean="0">
                <a:solidFill>
                  <a:srgbClr val="C00000"/>
                </a:solidFill>
              </a:rPr>
              <a:t>Data 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123" y="873449"/>
            <a:ext cx="7264791" cy="52257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Qualitative data </a:t>
            </a:r>
            <a:r>
              <a:rPr lang="en-US" sz="2400" dirty="0"/>
              <a:t>is information about </a:t>
            </a:r>
            <a:r>
              <a:rPr lang="en-US" sz="2400" b="1" dirty="0"/>
              <a:t>qualities</a:t>
            </a:r>
            <a:r>
              <a:rPr lang="en-US" sz="2400" dirty="0"/>
              <a:t>; information that can't actually be measured. 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Some </a:t>
            </a:r>
            <a:r>
              <a:rPr lang="en-US" sz="2400" dirty="0"/>
              <a:t>other aspects to consider about qualitative data:</a:t>
            </a:r>
          </a:p>
          <a:p>
            <a:r>
              <a:rPr lang="en-US" sz="2400" dirty="0" smtClean="0"/>
              <a:t>Represented </a:t>
            </a:r>
            <a:r>
              <a:rPr lang="en-US" sz="2400" dirty="0"/>
              <a:t>through pictures that explore the data in a visual way</a:t>
            </a:r>
          </a:p>
          <a:p>
            <a:r>
              <a:rPr lang="en-US" sz="2400" dirty="0"/>
              <a:t>Visual representations focus on the themes found in the data</a:t>
            </a:r>
          </a:p>
          <a:p>
            <a:r>
              <a:rPr lang="en-US" sz="2400" dirty="0"/>
              <a:t>Can tell a story</a:t>
            </a:r>
          </a:p>
          <a:p>
            <a:r>
              <a:rPr lang="en-US" sz="2400" dirty="0"/>
              <a:t>Can also be displayed graphically as a pie chart or bar graph, the same as quantitative data, however, this can be tricky and can be done incorrectly </a:t>
            </a:r>
            <a:r>
              <a:rPr lang="en-US" sz="2400" dirty="0" smtClean="0"/>
              <a:t>easily.</a:t>
            </a:r>
          </a:p>
          <a:p>
            <a:r>
              <a:rPr lang="en-US" sz="2400" dirty="0"/>
              <a:t>See </a:t>
            </a:r>
            <a:r>
              <a:rPr lang="en-US" sz="2400" dirty="0">
                <a:hlinkClick r:id="rId2"/>
              </a:rPr>
              <a:t>http://stephanieevergreen.com/qualitative-chart-chooser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A9DA2-47C8-47FC-A22F-F882DAB2AE67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096" y="830313"/>
            <a:ext cx="4786558" cy="27881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914" y="3568180"/>
            <a:ext cx="4727730" cy="301392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28173" y="6238603"/>
            <a:ext cx="43277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5"/>
              </a:rPr>
              <a:t>https://</a:t>
            </a:r>
            <a:r>
              <a:rPr lang="en-US" sz="1400" dirty="0" smtClean="0">
                <a:hlinkClick r:id="rId5"/>
              </a:rPr>
              <a:t>guides.auraria.edu/c.php?g=528873&amp;p=3964258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363266" y="6195467"/>
            <a:ext cx="1477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33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A9DA2-47C8-47FC-A22F-F882DAB2AE67}" type="slidenum">
              <a:rPr lang="en-US" smtClean="0"/>
              <a:t>16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8929" y="383459"/>
            <a:ext cx="1112028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Exploratory analysis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is what you do to get familiar with the data. You may start out with a hypothesis or question, or you may just really be delving into the data to determine what might be interesting about it. </a:t>
            </a:r>
          </a:p>
          <a:p>
            <a:pPr algn="just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Explanatory analysis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is what happens when you have something specific you want to show an audience .</a:t>
            </a:r>
          </a:p>
        </p:txBody>
      </p:sp>
      <p:sp>
        <p:nvSpPr>
          <p:cNvPr id="6" name="Rectangle 5"/>
          <p:cNvSpPr/>
          <p:nvPr/>
        </p:nvSpPr>
        <p:spPr>
          <a:xfrm>
            <a:off x="1278193" y="3880911"/>
            <a:ext cx="9650361" cy="23083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Here are three ways we can move beyond simply showing qualitative data: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Use </a:t>
            </a:r>
            <a:r>
              <a:rPr lang="en-US" sz="2400" dirty="0"/>
              <a:t>color to draw the audience’s attention to the most important aspects.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Reduce </a:t>
            </a:r>
            <a:r>
              <a:rPr lang="en-US" sz="2400" dirty="0"/>
              <a:t>the amount of text: pithier, more concise wording will help the audience process the information more efficiently.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Evaluate </a:t>
            </a:r>
            <a:r>
              <a:rPr lang="en-US" sz="2400" dirty="0"/>
              <a:t>the audience’s needs: consider quantifying the data if doing so provides important context. </a:t>
            </a:r>
          </a:p>
        </p:txBody>
      </p:sp>
    </p:spTree>
    <p:extLst>
      <p:ext uri="{BB962C8B-B14F-4D97-AF65-F5344CB8AC3E}">
        <p14:creationId xmlns:p14="http://schemas.microsoft.com/office/powerpoint/2010/main" val="243737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A9DA2-47C8-47FC-A22F-F882DAB2AE67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19" y="1769808"/>
            <a:ext cx="11487651" cy="402833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25948" y="290376"/>
            <a:ext cx="1070225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The power of color:</a:t>
            </a:r>
          </a:p>
          <a:p>
            <a:r>
              <a:rPr lang="en-US" sz="2800" dirty="0"/>
              <a:t>To illustrate, check out the difference between how you process these two blocks of text:</a:t>
            </a:r>
          </a:p>
        </p:txBody>
      </p:sp>
      <p:sp>
        <p:nvSpPr>
          <p:cNvPr id="5" name="Rectangle 4"/>
          <p:cNvSpPr/>
          <p:nvPr/>
        </p:nvSpPr>
        <p:spPr>
          <a:xfrm>
            <a:off x="717755" y="5892581"/>
            <a:ext cx="108449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www.storytellingwithdata.com/blog/2018/10/10/three-tips-for-storytelling-with-qualitative-data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06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A9DA2-47C8-47FC-A22F-F882DAB2AE67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551" y="977753"/>
            <a:ext cx="8057622" cy="52159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83206" y="107238"/>
            <a:ext cx="7933967" cy="707886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Ideas for Displaying Qualitative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656492" y="6374354"/>
            <a:ext cx="102600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https://blog.visme.co/solutions-to-creating-infographics-part-2-rules-in-designing-your-infographic-layout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22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A9DA2-47C8-47FC-A22F-F882DAB2AE67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825" y="1024275"/>
            <a:ext cx="4829175" cy="48482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066162" y="5910673"/>
            <a:ext cx="3832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Photos Beside Participants’ Responses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19" y="1212620"/>
            <a:ext cx="6981499" cy="447153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7681" y="595683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Showcasing Open-Ended Survey Data Beside Closed-Ended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1373944" y="131705"/>
            <a:ext cx="9317501" cy="707886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/>
            <a:r>
              <a:rPr lang="en-US" sz="4000" b="1" dirty="0">
                <a:solidFill>
                  <a:srgbClr val="C00000"/>
                </a:solidFill>
              </a:rPr>
              <a:t>Ideas for Displaying Qualitative Data</a:t>
            </a:r>
          </a:p>
        </p:txBody>
      </p:sp>
    </p:spTree>
    <p:extLst>
      <p:ext uri="{BB962C8B-B14F-4D97-AF65-F5344CB8AC3E}">
        <p14:creationId xmlns:p14="http://schemas.microsoft.com/office/powerpoint/2010/main" val="125254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31769"/>
            <a:ext cx="7920109" cy="40068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3284" y="4623840"/>
            <a:ext cx="6354047" cy="461665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Don't simply show your data—tell a story with it! 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900493" y="2837774"/>
            <a:ext cx="4079630" cy="16124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8499454" y="4450256"/>
            <a:ext cx="3230823" cy="1955410"/>
            <a:chOff x="8499454" y="4450256"/>
            <a:chExt cx="3230823" cy="1955410"/>
          </a:xfrm>
        </p:grpSpPr>
        <p:sp>
          <p:nvSpPr>
            <p:cNvPr id="9" name="Rounded Rectangle 8"/>
            <p:cNvSpPr/>
            <p:nvPr/>
          </p:nvSpPr>
          <p:spPr>
            <a:xfrm>
              <a:off x="8499454" y="4450256"/>
              <a:ext cx="3230823" cy="1955410"/>
            </a:xfrm>
            <a:prstGeom prst="roundRect">
              <a:avLst/>
            </a:prstGeom>
            <a:solidFill>
              <a:srgbClr val="FFCC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754909" y="4643131"/>
              <a:ext cx="272209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 smtClean="0"/>
                <a:t>Key Skill </a:t>
              </a:r>
              <a:r>
                <a:rPr lang="en-US" sz="2400" dirty="0" smtClean="0"/>
                <a:t>- </a:t>
              </a:r>
              <a:r>
                <a:rPr lang="en-US" sz="2400" dirty="0" smtClean="0">
                  <a:solidFill>
                    <a:srgbClr val="C00000"/>
                  </a:solidFill>
                </a:rPr>
                <a:t>the ability to communicate findings clearly and effectively. 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8253" y="331769"/>
            <a:ext cx="2995547" cy="37564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A9DA2-47C8-47FC-A22F-F882DAB2AE67}" type="slidenum">
              <a:rPr lang="en-US" smtClean="0"/>
              <a:t>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40038" y="5338583"/>
            <a:ext cx="77196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  <a:latin typeface="medium-content-serif-font"/>
              </a:rPr>
              <a:t>“People hear statistics, but they feel stories.” Forbes, March </a:t>
            </a:r>
            <a:r>
              <a:rPr lang="en-US" b="1" i="1" dirty="0" smtClean="0">
                <a:solidFill>
                  <a:srgbClr val="C00000"/>
                </a:solidFill>
                <a:latin typeface="medium-content-serif-font"/>
              </a:rPr>
              <a:t>2016</a:t>
            </a:r>
          </a:p>
          <a:p>
            <a:endParaRPr lang="en-US" dirty="0">
              <a:latin typeface="medium-content-serif-font"/>
            </a:endParaRPr>
          </a:p>
          <a:p>
            <a:r>
              <a:rPr lang="en-US" b="1" i="1" dirty="0">
                <a:solidFill>
                  <a:srgbClr val="7030A0"/>
                </a:solidFill>
                <a:latin typeface="medium-content-serif-font"/>
              </a:rPr>
              <a:t>“Telling a compelling story with your data helps you get your point across effectively.” InformationWeek, May 2016</a:t>
            </a:r>
            <a:endParaRPr lang="en-US" b="0" i="0" dirty="0">
              <a:solidFill>
                <a:srgbClr val="7030A0"/>
              </a:solidFill>
              <a:effectLst/>
              <a:latin typeface="medium-content-serif-font"/>
            </a:endParaRPr>
          </a:p>
        </p:txBody>
      </p:sp>
    </p:spTree>
    <p:extLst>
      <p:ext uri="{BB962C8B-B14F-4D97-AF65-F5344CB8AC3E}">
        <p14:creationId xmlns:p14="http://schemas.microsoft.com/office/powerpoint/2010/main" val="360359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 dir="in"/>
      </p:transition>
    </mc:Choice>
    <mc:Fallback xmlns="">
      <p:transition spd="slow">
        <p:zoom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A9DA2-47C8-47FC-A22F-F882DAB2AE67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066" y="199287"/>
            <a:ext cx="8467307" cy="633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A9DA2-47C8-47FC-A22F-F882DAB2AE67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941" y="200857"/>
            <a:ext cx="10030265" cy="61554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30347" y="6488668"/>
            <a:ext cx="56895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http://stephanieevergreen.com/qualitative-chart-chooser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5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8178"/>
            <a:ext cx="10515600" cy="791308"/>
          </a:xfrm>
          <a:solidFill>
            <a:srgbClr val="FFC000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Data Storytelling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507" y="1223890"/>
            <a:ext cx="11372558" cy="5233181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The phrase - associated with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data visualizations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FF0066"/>
                </a:solidFill>
              </a:rPr>
              <a:t>infographics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accent2"/>
                </a:solidFill>
              </a:rPr>
              <a:t>dashboards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7030A0"/>
                </a:solidFill>
              </a:rPr>
              <a:t>word clouds </a:t>
            </a:r>
            <a:r>
              <a:rPr lang="en-US" dirty="0" smtClean="0"/>
              <a:t>and so on. </a:t>
            </a:r>
          </a:p>
          <a:p>
            <a:pPr algn="just"/>
            <a:r>
              <a:rPr lang="en-US" dirty="0" smtClean="0"/>
              <a:t>Data storytelling - interpreted as just </a:t>
            </a:r>
            <a:r>
              <a:rPr lang="en-US" b="1" dirty="0" smtClean="0"/>
              <a:t>visualizing data effectively</a:t>
            </a:r>
            <a:r>
              <a:rPr lang="en-US" dirty="0" smtClean="0"/>
              <a:t>!</a:t>
            </a:r>
          </a:p>
          <a:p>
            <a:pPr algn="just"/>
            <a:r>
              <a:rPr lang="en-US" dirty="0" smtClean="0"/>
              <a:t>Much more than just creating visually-appealing data charts.</a:t>
            </a:r>
          </a:p>
          <a:p>
            <a:pPr algn="just"/>
            <a:r>
              <a:rPr lang="en-US" b="1" dirty="0" smtClean="0"/>
              <a:t>Data storytelling </a:t>
            </a:r>
            <a:r>
              <a:rPr lang="en-US" dirty="0" smtClean="0"/>
              <a:t>is a structured approach for communicating data insights, and it involves a combination of </a:t>
            </a:r>
            <a:r>
              <a:rPr lang="en-US" b="1" dirty="0" smtClean="0"/>
              <a:t>three key elements</a:t>
            </a:r>
            <a:r>
              <a:rPr lang="en-US" dirty="0" smtClean="0"/>
              <a:t>: </a:t>
            </a:r>
            <a:r>
              <a:rPr lang="en-US" b="1" u="sng" dirty="0" smtClean="0"/>
              <a:t>data</a:t>
            </a:r>
            <a:r>
              <a:rPr lang="en-US" dirty="0" smtClean="0"/>
              <a:t>, </a:t>
            </a:r>
            <a:r>
              <a:rPr lang="en-US" b="1" u="sng" dirty="0" smtClean="0"/>
              <a:t>visuals</a:t>
            </a:r>
            <a:r>
              <a:rPr lang="en-US" dirty="0" smtClean="0"/>
              <a:t>, and </a:t>
            </a:r>
            <a:r>
              <a:rPr lang="en-US" b="1" u="sng" dirty="0" smtClean="0"/>
              <a:t>narrative</a:t>
            </a:r>
            <a:r>
              <a:rPr lang="en-US" b="1" dirty="0" smtClean="0"/>
              <a:t>.</a:t>
            </a:r>
          </a:p>
          <a:p>
            <a:pPr marL="0" indent="0" algn="just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A9DA2-47C8-47FC-A22F-F882DAB2AE6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67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234" y="122603"/>
            <a:ext cx="10701998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</a:rPr>
              <a:t>Key Elements Structured Approach of Data Storytelling for Communicating Data Insights</a:t>
            </a:r>
            <a:endParaRPr lang="en-US" sz="3600" b="1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142" y="1448166"/>
            <a:ext cx="5373858" cy="493969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A9DA2-47C8-47FC-A22F-F882DAB2AE67}" type="slidenum">
              <a:rPr lang="en-US" smtClean="0"/>
              <a:t>23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800518" y="1766639"/>
            <a:ext cx="5247396" cy="4486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800" dirty="0">
                <a:solidFill>
                  <a:prstClr val="black"/>
                </a:solidFill>
              </a:rPr>
              <a:t>According to </a:t>
            </a:r>
            <a:r>
              <a:rPr lang="en-US" sz="2800" b="1" dirty="0">
                <a:solidFill>
                  <a:prstClr val="black"/>
                </a:solidFill>
              </a:rPr>
              <a:t>LeAnna Kent</a:t>
            </a:r>
            <a:r>
              <a:rPr lang="en-US" sz="2800" dirty="0">
                <a:solidFill>
                  <a:prstClr val="black"/>
                </a:solidFill>
              </a:rPr>
              <a:t>, the data scientist at Elder Research, “Data story telling marries </a:t>
            </a:r>
            <a:r>
              <a:rPr lang="en-US" sz="2800" b="1" dirty="0">
                <a:solidFill>
                  <a:prstClr val="black"/>
                </a:solidFill>
              </a:rPr>
              <a:t>data visualization </a:t>
            </a:r>
            <a:r>
              <a:rPr lang="en-US" sz="2800" dirty="0">
                <a:solidFill>
                  <a:prstClr val="black"/>
                </a:solidFill>
              </a:rPr>
              <a:t>with a </a:t>
            </a:r>
            <a:r>
              <a:rPr lang="en-US" sz="2800" b="1" dirty="0">
                <a:solidFill>
                  <a:prstClr val="black"/>
                </a:solidFill>
              </a:rPr>
              <a:t>guided narrative</a:t>
            </a:r>
            <a:r>
              <a:rPr lang="en-US" sz="2800" dirty="0">
                <a:solidFill>
                  <a:prstClr val="black"/>
                </a:solidFill>
              </a:rPr>
              <a:t>. </a:t>
            </a:r>
          </a:p>
          <a:p>
            <a:pPr lvl="0" algn="just">
              <a:lnSpc>
                <a:spcPct val="90000"/>
              </a:lnSpc>
              <a:spcBef>
                <a:spcPts val="1000"/>
              </a:spcBef>
            </a:pPr>
            <a:r>
              <a:rPr lang="en-US" sz="2800" dirty="0">
                <a:solidFill>
                  <a:prstClr val="black"/>
                </a:solidFill>
              </a:rPr>
              <a:t>It pairs </a:t>
            </a:r>
            <a:r>
              <a:rPr lang="en-US" sz="2800" b="1" dirty="0">
                <a:solidFill>
                  <a:srgbClr val="00B0F0"/>
                </a:solidFill>
              </a:rPr>
              <a:t>data</a:t>
            </a:r>
            <a:r>
              <a:rPr lang="en-US" sz="2800" dirty="0">
                <a:solidFill>
                  <a:prstClr val="black"/>
                </a:solidFill>
              </a:rPr>
              <a:t> and the </a:t>
            </a:r>
            <a:r>
              <a:rPr lang="en-US" sz="2800" b="1" dirty="0">
                <a:solidFill>
                  <a:srgbClr val="C00000"/>
                </a:solidFill>
              </a:rPr>
              <a:t>graph</a:t>
            </a:r>
            <a:r>
              <a:rPr lang="en-US" sz="2800" dirty="0">
                <a:solidFill>
                  <a:prstClr val="black"/>
                </a:solidFill>
              </a:rPr>
              <a:t> with </a:t>
            </a: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</a:rPr>
              <a:t>words</a:t>
            </a:r>
            <a:r>
              <a:rPr lang="en-US" sz="2800" dirty="0">
                <a:solidFill>
                  <a:prstClr val="black"/>
                </a:solidFill>
              </a:rPr>
              <a:t>. It is not only describing what can be seen in the graph, but also telling a story to lead the audience through the analysis process.”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78" y="2146467"/>
            <a:ext cx="1408967" cy="21134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14432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6844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Narrative + Data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2407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 smtClean="0"/>
              <a:t>When </a:t>
            </a:r>
            <a:r>
              <a:rPr lang="en-US" b="1" dirty="0" smtClean="0"/>
              <a:t>narrative</a:t>
            </a:r>
            <a:r>
              <a:rPr lang="en-US" dirty="0" smtClean="0"/>
              <a:t> is coupled with </a:t>
            </a:r>
            <a:r>
              <a:rPr lang="en-US" b="1" dirty="0" smtClean="0"/>
              <a:t>data</a:t>
            </a:r>
            <a:endParaRPr lang="en-US" dirty="0"/>
          </a:p>
          <a:p>
            <a:pPr algn="just"/>
            <a:r>
              <a:rPr lang="en-US" dirty="0" smtClean="0"/>
              <a:t>It helps to </a:t>
            </a:r>
            <a:r>
              <a:rPr lang="en-US" b="1" dirty="0" smtClean="0"/>
              <a:t>explain</a:t>
            </a:r>
            <a:r>
              <a:rPr lang="en-US" dirty="0" smtClean="0"/>
              <a:t> to your audience what’s happening in the data and why a particular insight is important. </a:t>
            </a:r>
          </a:p>
          <a:p>
            <a:pPr algn="just"/>
            <a:r>
              <a:rPr lang="en-US" dirty="0" smtClean="0"/>
              <a:t>Ample context and commentary is often needed to fully appreciate an insight.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A9DA2-47C8-47FC-A22F-F882DAB2AE67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2165" r="64933"/>
          <a:stretch/>
        </p:blipFill>
        <p:spPr>
          <a:xfrm>
            <a:off x="4263684" y="3469665"/>
            <a:ext cx="4008120" cy="338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07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1906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Visuals + Data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033" y="1358044"/>
            <a:ext cx="11161541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 smtClean="0"/>
              <a:t>When </a:t>
            </a:r>
            <a:r>
              <a:rPr lang="en-US" b="1" dirty="0" smtClean="0"/>
              <a:t>visuals</a:t>
            </a:r>
            <a:r>
              <a:rPr lang="en-US" dirty="0" smtClean="0"/>
              <a:t> are applied to </a:t>
            </a:r>
            <a:r>
              <a:rPr lang="en-US" b="1" dirty="0" smtClean="0"/>
              <a:t>data</a:t>
            </a:r>
            <a:endParaRPr lang="en-US" dirty="0"/>
          </a:p>
          <a:p>
            <a:pPr algn="just"/>
            <a:r>
              <a:rPr lang="en-US" dirty="0" smtClean="0"/>
              <a:t>They can </a:t>
            </a:r>
            <a:r>
              <a:rPr lang="en-US" b="1" dirty="0" smtClean="0"/>
              <a:t>enlighten </a:t>
            </a:r>
            <a:r>
              <a:rPr lang="en-US" dirty="0" smtClean="0"/>
              <a:t>the audience to insights that they wouldn’t see without charts or graphs. </a:t>
            </a:r>
          </a:p>
          <a:p>
            <a:pPr algn="just"/>
            <a:r>
              <a:rPr lang="en-US" dirty="0" smtClean="0"/>
              <a:t>Many interesting patterns and outliers in the data would remain hidden in the rows and columns of data tables without the help of data visualizations.</a:t>
            </a:r>
          </a:p>
          <a:p>
            <a:pPr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A9DA2-47C8-47FC-A22F-F882DAB2AE67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2482" t="11071" r="33303" b="6878"/>
          <a:stretch/>
        </p:blipFill>
        <p:spPr>
          <a:xfrm>
            <a:off x="4262510" y="3556243"/>
            <a:ext cx="3910819" cy="316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2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Narrative + Visual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897" y="1325563"/>
            <a:ext cx="7785297" cy="44984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When </a:t>
            </a:r>
            <a:r>
              <a:rPr lang="en-US" b="1" dirty="0" smtClean="0"/>
              <a:t>narrative</a:t>
            </a:r>
            <a:r>
              <a:rPr lang="en-US" dirty="0" smtClean="0"/>
              <a:t> and </a:t>
            </a:r>
            <a:r>
              <a:rPr lang="en-US" b="1" dirty="0" smtClean="0"/>
              <a:t>visuals</a:t>
            </a:r>
            <a:r>
              <a:rPr lang="en-US" dirty="0" smtClean="0"/>
              <a:t> are merged together</a:t>
            </a:r>
          </a:p>
          <a:p>
            <a:pPr algn="just"/>
            <a:r>
              <a:rPr lang="en-US" dirty="0" smtClean="0"/>
              <a:t>They can </a:t>
            </a:r>
            <a:r>
              <a:rPr lang="en-US" b="1" dirty="0" smtClean="0"/>
              <a:t>engage</a:t>
            </a:r>
            <a:r>
              <a:rPr lang="en-US" dirty="0" smtClean="0"/>
              <a:t> or even entertain an audience. </a:t>
            </a:r>
          </a:p>
          <a:p>
            <a:pPr algn="just"/>
            <a:r>
              <a:rPr lang="en-US" dirty="0" smtClean="0"/>
              <a:t>It’s no surprise we collectively spend billions of dollars each year at the movies to immerse ourselves in different lives, worlds, and adventures. </a:t>
            </a:r>
          </a:p>
          <a:p>
            <a:pPr algn="just"/>
            <a:r>
              <a:rPr lang="en-US" dirty="0" smtClean="0"/>
              <a:t>When you combine the right visuals and narrative with the right data, you have a data story that can influence and drive change.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A9DA2-47C8-47FC-A22F-F882DAB2AE67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6328" t="14718" b="7606"/>
          <a:stretch/>
        </p:blipFill>
        <p:spPr>
          <a:xfrm>
            <a:off x="8304525" y="1899138"/>
            <a:ext cx="3887475" cy="302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6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706" y="173397"/>
            <a:ext cx="11014587" cy="799998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Using “Data Storytelling” with a </a:t>
            </a:r>
            <a:r>
              <a:rPr lang="en-US" b="1" dirty="0" smtClean="0">
                <a:solidFill>
                  <a:srgbClr val="C00000"/>
                </a:solidFill>
              </a:rPr>
              <a:t>Chord Diagram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706" y="6371100"/>
            <a:ext cx="10515600" cy="784840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www.visualcinnamon.com/2014/12/using-data-storytelling-with-chord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A9DA2-47C8-47FC-A22F-F882DAB2AE67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06" y="952860"/>
            <a:ext cx="5695950" cy="54387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2444495"/>
            <a:ext cx="5734050" cy="3162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7023798" y="1339613"/>
            <a:ext cx="39571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https://www.visualcinnamon.com/blog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69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379" y="1124781"/>
            <a:ext cx="2946010" cy="816561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</a:rPr>
              <a:t>Examples of How to Improve Data Storytelling</a:t>
            </a:r>
            <a:r>
              <a:rPr lang="en-US" sz="3600" dirty="0">
                <a:solidFill>
                  <a:srgbClr val="C00000"/>
                </a:solidFill>
              </a:rPr>
              <a:t/>
            </a:r>
            <a:br>
              <a:rPr lang="en-US" sz="3600" dirty="0">
                <a:solidFill>
                  <a:srgbClr val="C00000"/>
                </a:solidFill>
              </a:rPr>
            </a:b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191" y="3123026"/>
            <a:ext cx="2795358" cy="310896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u="sng" dirty="0" smtClean="0"/>
              <a:t>Before</a:t>
            </a:r>
          </a:p>
          <a:p>
            <a:pPr marL="0" indent="0">
              <a:buNone/>
            </a:pPr>
            <a:r>
              <a:rPr lang="en-US" dirty="0"/>
              <a:t>This bar chart displays the number of tickets received and processed in a year.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A9DA2-47C8-47FC-A22F-F882DAB2AE67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372" r="11016"/>
          <a:stretch/>
        </p:blipFill>
        <p:spPr>
          <a:xfrm>
            <a:off x="3670476" y="285014"/>
            <a:ext cx="7304667" cy="625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98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A9DA2-47C8-47FC-A22F-F882DAB2AE67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739" y="312958"/>
            <a:ext cx="7874126" cy="604339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8529" y="1303329"/>
            <a:ext cx="33528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u="sng" dirty="0">
                <a:solidFill>
                  <a:srgbClr val="000000"/>
                </a:solidFill>
              </a:rPr>
              <a:t>After</a:t>
            </a:r>
          </a:p>
          <a:p>
            <a:r>
              <a:rPr lang="en-US" sz="2800" dirty="0">
                <a:solidFill>
                  <a:srgbClr val="000000"/>
                </a:solidFill>
              </a:rPr>
              <a:t>If your purpose is to convey a message and move someone to a specific action (in this case, the hire of two new employees), then this is much better.</a:t>
            </a:r>
          </a:p>
          <a:p>
            <a:r>
              <a:rPr lang="en-US" dirty="0">
                <a:solidFill>
                  <a:srgbClr val="000000"/>
                </a:solidFill>
                <a:latin typeface="lato"/>
              </a:rPr>
              <a:t/>
            </a:r>
            <a:br>
              <a:rPr lang="en-US" dirty="0">
                <a:solidFill>
                  <a:srgbClr val="000000"/>
                </a:solidFill>
                <a:latin typeface="lato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60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543" y="703259"/>
            <a:ext cx="11159937" cy="4351338"/>
          </a:xfrm>
        </p:spPr>
        <p:txBody>
          <a:bodyPr>
            <a:normAutofit/>
          </a:bodyPr>
          <a:lstStyle/>
          <a:p>
            <a:r>
              <a:rPr lang="en-US" b="1" dirty="0" smtClean="0"/>
              <a:t>Data </a:t>
            </a:r>
            <a:r>
              <a:rPr lang="en-US" dirty="0" smtClean="0"/>
              <a:t>without story is of no use.</a:t>
            </a:r>
          </a:p>
          <a:p>
            <a:r>
              <a:rPr lang="en-US" dirty="0"/>
              <a:t>Stories don’t have graphs.</a:t>
            </a:r>
          </a:p>
          <a:p>
            <a:r>
              <a:rPr lang="en-US" b="1" i="1" dirty="0" smtClean="0"/>
              <a:t>Real </a:t>
            </a:r>
            <a:r>
              <a:rPr lang="en-US" b="1" i="1" dirty="0"/>
              <a:t>data storytelling </a:t>
            </a:r>
            <a:r>
              <a:rPr lang="en-US" dirty="0"/>
              <a:t>is a way to share facts in the form that your listener understands, appreciates and remembers best – the story.</a:t>
            </a:r>
          </a:p>
          <a:p>
            <a:pPr algn="just"/>
            <a:r>
              <a:rPr lang="en-US" dirty="0" smtClean="0"/>
              <a:t>Like </a:t>
            </a:r>
            <a:r>
              <a:rPr lang="en-US" dirty="0"/>
              <a:t>any other story, a data story is about a person, a goal, and a challenge. Unlike some other stories, </a:t>
            </a:r>
            <a:r>
              <a:rPr lang="en-US" b="1" dirty="0"/>
              <a:t>data stories</a:t>
            </a:r>
            <a:r>
              <a:rPr lang="en-US" dirty="0"/>
              <a:t> must be true, not just emotionally, but </a:t>
            </a:r>
            <a:r>
              <a:rPr lang="en-US" b="1" dirty="0"/>
              <a:t>factually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Data </a:t>
            </a:r>
            <a:r>
              <a:rPr lang="en-US" dirty="0"/>
              <a:t>stories have the same elements as ordinary stories, backed up by data.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A9DA2-47C8-47FC-A22F-F882DAB2AE67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86153" y="6402015"/>
            <a:ext cx="78825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towardsdatascience.com/storytelling-for-data-scientists-317c2723aa31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5291" r="41406" b="33991"/>
          <a:stretch/>
        </p:blipFill>
        <p:spPr>
          <a:xfrm>
            <a:off x="5623852" y="277308"/>
            <a:ext cx="2844898" cy="13790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8100" t="17105" r="19787"/>
          <a:stretch/>
        </p:blipFill>
        <p:spPr>
          <a:xfrm>
            <a:off x="8047306" y="4574901"/>
            <a:ext cx="3008881" cy="19640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4543" y="4526758"/>
            <a:ext cx="5429470" cy="1602393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89401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A9DA2-47C8-47FC-A22F-F882DAB2AE67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68" y="1090612"/>
            <a:ext cx="11430000" cy="5448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95068" y="0"/>
            <a:ext cx="116609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u="sng" dirty="0"/>
              <a:t>Before</a:t>
            </a:r>
          </a:p>
          <a:p>
            <a:r>
              <a:rPr lang="en-US" sz="2800" dirty="0"/>
              <a:t>This is another example of data displayed without a narrative or clear message</a:t>
            </a:r>
            <a:r>
              <a:rPr lang="en-US" sz="2800" dirty="0" smtClean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7985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A9DA2-47C8-47FC-A22F-F882DAB2AE67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928" t="3988" r="1425"/>
          <a:stretch/>
        </p:blipFill>
        <p:spPr>
          <a:xfrm>
            <a:off x="759655" y="1645920"/>
            <a:ext cx="10818056" cy="507555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10662" y="0"/>
            <a:ext cx="111826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/>
              <a:t>After</a:t>
            </a:r>
          </a:p>
          <a:p>
            <a:r>
              <a:rPr lang="en-US" sz="2400" dirty="0"/>
              <a:t>Now look at this same data set presented in a completely different manner. Big difference, right? The central message is immediately clear: More children were excited about science after the program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540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A9DA2-47C8-47FC-A22F-F882DAB2AE67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1928" t="5137" r="933" b="9892"/>
          <a:stretch/>
        </p:blipFill>
        <p:spPr>
          <a:xfrm>
            <a:off x="1941341" y="1306048"/>
            <a:ext cx="9959927" cy="505030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03274" y="0"/>
            <a:ext cx="109505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Before</a:t>
            </a:r>
          </a:p>
          <a:p>
            <a:r>
              <a:rPr lang="en-US" sz="2400" dirty="0"/>
              <a:t>Another example of an ineffective chart that is accurate but does not communicate or persuade an audience to take a specific action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7564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A9DA2-47C8-47FC-A22F-F882DAB2AE67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0451" t="5849" r="7703" b="6164"/>
          <a:stretch/>
        </p:blipFill>
        <p:spPr>
          <a:xfrm>
            <a:off x="2672862" y="112542"/>
            <a:ext cx="9355015" cy="590843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1692" y="488242"/>
            <a:ext cx="219456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/>
              <a:t>After</a:t>
            </a:r>
          </a:p>
          <a:p>
            <a:r>
              <a:rPr lang="en-US" sz="2400" dirty="0"/>
              <a:t>In this chart, our eyes are immediately drawn to the blue strip, the gray lines and the blue dot representing the average price point.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3311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A9DA2-47C8-47FC-A22F-F882DAB2AE67}" type="slidenum">
              <a:rPr lang="en-US" smtClean="0"/>
              <a:t>34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65295" y="147858"/>
            <a:ext cx="5671308" cy="230832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At first glance, this pie chart seems clear enough, but upon deeper analysis, you’ll find that it doesn’t abide by several conventions that allow viewers to quickly grasp the information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433" t="3930" r="4748" b="8841"/>
          <a:stretch/>
        </p:blipFill>
        <p:spPr>
          <a:xfrm>
            <a:off x="341456" y="2681922"/>
            <a:ext cx="5495146" cy="40936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001" y="3259497"/>
            <a:ext cx="5997526" cy="2172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26124" y="622244"/>
            <a:ext cx="5833403" cy="23083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This is much easier to decipher at first glance. Arranged according to the values on a scale, we quickly understand that a majority of people are not interested in this particular product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67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A9DA2-47C8-47FC-A22F-F882DAB2AE67}" type="slidenum">
              <a:rPr lang="en-US" smtClean="0"/>
              <a:t>35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2093" t="1230" r="11636" b="4247"/>
          <a:stretch/>
        </p:blipFill>
        <p:spPr>
          <a:xfrm>
            <a:off x="158276" y="948437"/>
            <a:ext cx="5922499" cy="4411657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880627" y="4166269"/>
            <a:ext cx="7185862" cy="1640575"/>
            <a:chOff x="4627409" y="3898983"/>
            <a:chExt cx="7185862" cy="1640575"/>
          </a:xfrm>
        </p:grpSpPr>
        <p:sp>
          <p:nvSpPr>
            <p:cNvPr id="4" name="TextBox 3"/>
            <p:cNvSpPr txBox="1"/>
            <p:nvPr/>
          </p:nvSpPr>
          <p:spPr>
            <a:xfrm>
              <a:off x="5134708" y="3898983"/>
              <a:ext cx="60574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CLASS PERFORMANCE FOR MID_SEM TEST</a:t>
              </a:r>
              <a:endParaRPr lang="en-US" sz="2400" b="1" dirty="0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4627409" y="4537036"/>
              <a:ext cx="7185862" cy="1002522"/>
              <a:chOff x="4627409" y="4062711"/>
              <a:chExt cx="7185862" cy="1002522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4627409" y="4062711"/>
                <a:ext cx="7185862" cy="503538"/>
                <a:chOff x="4309067" y="4870714"/>
                <a:chExt cx="7185862" cy="503538"/>
              </a:xfrm>
            </p:grpSpPr>
            <p:grpSp>
              <p:nvGrpSpPr>
                <p:cNvPr id="23" name="Group 22"/>
                <p:cNvGrpSpPr/>
                <p:nvPr/>
              </p:nvGrpSpPr>
              <p:grpSpPr>
                <a:xfrm>
                  <a:off x="4309067" y="4870714"/>
                  <a:ext cx="7044733" cy="503538"/>
                  <a:chOff x="3926645" y="5577253"/>
                  <a:chExt cx="7044733" cy="503538"/>
                </a:xfrm>
              </p:grpSpPr>
              <p:sp>
                <p:nvSpPr>
                  <p:cNvPr id="5" name="Rectangle 4"/>
                  <p:cNvSpPr/>
                  <p:nvPr/>
                </p:nvSpPr>
                <p:spPr>
                  <a:xfrm>
                    <a:off x="3926645" y="5577253"/>
                    <a:ext cx="1881553" cy="467274"/>
                  </a:xfrm>
                  <a:prstGeom prst="rect">
                    <a:avLst/>
                  </a:prstGeom>
                  <a:ln>
                    <a:solidFill>
                      <a:srgbClr val="5B9BD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4642709" y="5634824"/>
                    <a:ext cx="64711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 smtClean="0"/>
                      <a:t>44%</a:t>
                    </a:r>
                    <a:endParaRPr lang="en-US" b="1" dirty="0"/>
                  </a:p>
                </p:txBody>
              </p:sp>
              <p:sp>
                <p:nvSpPr>
                  <p:cNvPr id="8" name="Rectangle 7"/>
                  <p:cNvSpPr/>
                  <p:nvPr/>
                </p:nvSpPr>
                <p:spPr>
                  <a:xfrm>
                    <a:off x="5903154" y="5588874"/>
                    <a:ext cx="815926" cy="467274"/>
                  </a:xfrm>
                  <a:prstGeom prst="rect">
                    <a:avLst/>
                  </a:prstGeom>
                  <a:solidFill>
                    <a:srgbClr val="FF7C80"/>
                  </a:solidFill>
                  <a:ln>
                    <a:solidFill>
                      <a:srgbClr val="FF7C8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" name="TextBox 8"/>
                  <p:cNvSpPr txBox="1"/>
                  <p:nvPr/>
                </p:nvSpPr>
                <p:spPr>
                  <a:xfrm>
                    <a:off x="5987560" y="5632314"/>
                    <a:ext cx="64711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 smtClean="0"/>
                      <a:t>14%</a:t>
                    </a:r>
                    <a:endParaRPr lang="en-US" b="1" dirty="0"/>
                  </a:p>
                </p:txBody>
              </p:sp>
              <p:sp>
                <p:nvSpPr>
                  <p:cNvPr id="10" name="Rectangle 9"/>
                  <p:cNvSpPr/>
                  <p:nvPr/>
                </p:nvSpPr>
                <p:spPr>
                  <a:xfrm>
                    <a:off x="6887892" y="5588874"/>
                    <a:ext cx="1046286" cy="467274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Rectangle 10"/>
                  <p:cNvSpPr/>
                  <p:nvPr/>
                </p:nvSpPr>
                <p:spPr>
                  <a:xfrm>
                    <a:off x="7146396" y="5653213"/>
                    <a:ext cx="587020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b="1" dirty="0" smtClean="0"/>
                      <a:t>20%</a:t>
                    </a:r>
                    <a:endParaRPr lang="en-US" b="1" dirty="0"/>
                  </a:p>
                </p:txBody>
              </p:sp>
              <p:sp>
                <p:nvSpPr>
                  <p:cNvPr id="12" name="Rectangle 11"/>
                  <p:cNvSpPr/>
                  <p:nvPr/>
                </p:nvSpPr>
                <p:spPr>
                  <a:xfrm>
                    <a:off x="8088595" y="5613517"/>
                    <a:ext cx="803074" cy="467274"/>
                  </a:xfrm>
                  <a:prstGeom prst="rect">
                    <a:avLst/>
                  </a:prstGeom>
                  <a:solidFill>
                    <a:srgbClr val="9966FF"/>
                  </a:solidFill>
                  <a:ln>
                    <a:solidFill>
                      <a:srgbClr val="996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Rectangle 12"/>
                  <p:cNvSpPr/>
                  <p:nvPr/>
                </p:nvSpPr>
                <p:spPr>
                  <a:xfrm>
                    <a:off x="8269875" y="5662488"/>
                    <a:ext cx="47000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b="1" dirty="0" smtClean="0"/>
                      <a:t>9%</a:t>
                    </a:r>
                    <a:endParaRPr lang="en-US" b="1" dirty="0"/>
                  </a:p>
                </p:txBody>
              </p:sp>
              <p:sp>
                <p:nvSpPr>
                  <p:cNvPr id="14" name="Rectangle 13"/>
                  <p:cNvSpPr/>
                  <p:nvPr/>
                </p:nvSpPr>
                <p:spPr>
                  <a:xfrm>
                    <a:off x="8950878" y="5613517"/>
                    <a:ext cx="596647" cy="467274"/>
                  </a:xfrm>
                  <a:prstGeom prst="rect">
                    <a:avLst/>
                  </a:prstGeom>
                  <a:solidFill>
                    <a:srgbClr val="009999"/>
                  </a:solidFill>
                  <a:ln>
                    <a:solidFill>
                      <a:srgbClr val="00999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" name="Rectangle 14"/>
                  <p:cNvSpPr/>
                  <p:nvPr/>
                </p:nvSpPr>
                <p:spPr>
                  <a:xfrm>
                    <a:off x="9009718" y="5616533"/>
                    <a:ext cx="47000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b="1" dirty="0" smtClean="0"/>
                      <a:t>6%</a:t>
                    </a:r>
                    <a:endParaRPr lang="en-US" b="1" dirty="0"/>
                  </a:p>
                </p:txBody>
              </p:sp>
              <p:sp>
                <p:nvSpPr>
                  <p:cNvPr id="16" name="Rectangle 15"/>
                  <p:cNvSpPr/>
                  <p:nvPr/>
                </p:nvSpPr>
                <p:spPr>
                  <a:xfrm>
                    <a:off x="9663793" y="5613517"/>
                    <a:ext cx="276562" cy="467274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" name="Rectangle 17"/>
                  <p:cNvSpPr/>
                  <p:nvPr/>
                </p:nvSpPr>
                <p:spPr>
                  <a:xfrm>
                    <a:off x="10106767" y="5577253"/>
                    <a:ext cx="446499" cy="502080"/>
                  </a:xfrm>
                  <a:prstGeom prst="rect">
                    <a:avLst/>
                  </a:prstGeom>
                  <a:solidFill>
                    <a:srgbClr val="003366"/>
                  </a:solidFill>
                  <a:ln>
                    <a:solidFill>
                      <a:srgbClr val="00336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Rectangle 18"/>
                  <p:cNvSpPr/>
                  <p:nvPr/>
                </p:nvSpPr>
                <p:spPr>
                  <a:xfrm>
                    <a:off x="10694816" y="5581807"/>
                    <a:ext cx="276562" cy="467274"/>
                  </a:xfrm>
                  <a:prstGeom prst="rect">
                    <a:avLst/>
                  </a:prstGeom>
                  <a:solidFill>
                    <a:srgbClr val="990000"/>
                  </a:solidFill>
                  <a:ln>
                    <a:solidFill>
                      <a:srgbClr val="99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10116726" y="5662488"/>
                    <a:ext cx="47000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b="1" dirty="0" smtClean="0"/>
                      <a:t>5%</a:t>
                    </a:r>
                    <a:endParaRPr lang="en-US" b="1" dirty="0"/>
                  </a:p>
                </p:txBody>
              </p:sp>
              <p:sp>
                <p:nvSpPr>
                  <p:cNvPr id="21" name="Rectangle 20"/>
                  <p:cNvSpPr/>
                  <p:nvPr/>
                </p:nvSpPr>
                <p:spPr>
                  <a:xfrm>
                    <a:off x="9547526" y="5614771"/>
                    <a:ext cx="47000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b="1" dirty="0" smtClean="0"/>
                      <a:t>1%</a:t>
                    </a:r>
                    <a:endParaRPr lang="en-US" b="1" dirty="0"/>
                  </a:p>
                </p:txBody>
              </p:sp>
            </p:grpSp>
            <p:sp>
              <p:nvSpPr>
                <p:cNvPr id="22" name="Rectangle 21"/>
                <p:cNvSpPr/>
                <p:nvPr/>
              </p:nvSpPr>
              <p:spPr>
                <a:xfrm>
                  <a:off x="11024929" y="4940573"/>
                  <a:ext cx="47000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 smtClean="0"/>
                    <a:t>1%</a:t>
                  </a:r>
                  <a:endParaRPr lang="en-US" b="1" dirty="0"/>
                </a:p>
              </p:txBody>
            </p:sp>
          </p:grpSp>
          <p:sp>
            <p:nvSpPr>
              <p:cNvPr id="25" name="Rectangle 24"/>
              <p:cNvSpPr/>
              <p:nvPr/>
            </p:nvSpPr>
            <p:spPr>
              <a:xfrm>
                <a:off x="5382878" y="4598420"/>
                <a:ext cx="370614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 algn="ctr"/>
                <a:r>
                  <a:rPr lang="en-US" sz="2400" b="1" cap="none" spc="0" dirty="0" smtClean="0">
                    <a:ln/>
                    <a:solidFill>
                      <a:schemeClr val="accent3"/>
                    </a:solidFill>
                    <a:effectLst/>
                  </a:rPr>
                  <a:t>A</a:t>
                </a:r>
                <a:endParaRPr lang="en-US" sz="2400" b="1" cap="none" spc="0" dirty="0">
                  <a:ln/>
                  <a:solidFill>
                    <a:schemeClr val="accent3"/>
                  </a:solidFill>
                  <a:effectLst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6779285" y="4602710"/>
                <a:ext cx="4651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b="1" dirty="0" smtClean="0">
                    <a:ln/>
                    <a:solidFill>
                      <a:schemeClr val="accent3"/>
                    </a:solidFill>
                  </a:rPr>
                  <a:t>A-</a:t>
                </a:r>
                <a:endParaRPr lang="en-US" sz="2400" b="1" dirty="0">
                  <a:ln/>
                  <a:solidFill>
                    <a:schemeClr val="accent3"/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7893629" y="4593868"/>
                <a:ext cx="5116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b="1" dirty="0" smtClean="0">
                    <a:ln/>
                    <a:solidFill>
                      <a:schemeClr val="accent3"/>
                    </a:solidFill>
                  </a:rPr>
                  <a:t>B+</a:t>
                </a:r>
                <a:endParaRPr lang="en-US" sz="2400" b="1" dirty="0">
                  <a:ln/>
                  <a:solidFill>
                    <a:schemeClr val="accent3"/>
                  </a:solidFill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8996147" y="4603411"/>
                <a:ext cx="3706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sz="2400" b="1" dirty="0" smtClean="0">
                    <a:ln/>
                    <a:solidFill>
                      <a:srgbClr val="A5A5A5"/>
                    </a:solidFill>
                  </a:rPr>
                  <a:t>B</a:t>
                </a:r>
                <a:endParaRPr lang="en-US" sz="2400" b="1" dirty="0">
                  <a:ln/>
                  <a:solidFill>
                    <a:srgbClr val="A5A5A5"/>
                  </a:solidFill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9756016" y="4603411"/>
                <a:ext cx="45236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sz="2400" b="1" dirty="0" smtClean="0">
                    <a:ln/>
                    <a:solidFill>
                      <a:srgbClr val="A5A5A5"/>
                    </a:solidFill>
                  </a:rPr>
                  <a:t>B-</a:t>
                </a:r>
                <a:endParaRPr lang="en-US" sz="2400" b="1" dirty="0">
                  <a:ln/>
                  <a:solidFill>
                    <a:srgbClr val="A5A5A5"/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0265993" y="4603411"/>
                <a:ext cx="5020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sz="2400" b="1" dirty="0" smtClean="0">
                    <a:ln/>
                    <a:solidFill>
                      <a:srgbClr val="A5A5A5"/>
                    </a:solidFill>
                  </a:rPr>
                  <a:t>C+</a:t>
                </a:r>
                <a:endParaRPr lang="en-US" sz="2400" b="1" dirty="0">
                  <a:ln/>
                  <a:solidFill>
                    <a:srgbClr val="A5A5A5"/>
                  </a:solidFill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0905858" y="4603568"/>
                <a:ext cx="3481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sz="2400" b="1" dirty="0" smtClean="0">
                    <a:ln/>
                    <a:solidFill>
                      <a:srgbClr val="A5A5A5"/>
                    </a:solidFill>
                  </a:rPr>
                  <a:t>C</a:t>
                </a:r>
                <a:endParaRPr lang="en-US" sz="2400" b="1" dirty="0">
                  <a:ln/>
                  <a:solidFill>
                    <a:srgbClr val="A5A5A5"/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11357364" y="4591609"/>
                <a:ext cx="4427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sz="2400" b="1" dirty="0" smtClean="0">
                    <a:ln/>
                    <a:solidFill>
                      <a:srgbClr val="A5A5A5"/>
                    </a:solidFill>
                  </a:rPr>
                  <a:t>C-</a:t>
                </a:r>
                <a:endParaRPr lang="en-US" sz="2400" b="1" dirty="0">
                  <a:ln/>
                  <a:solidFill>
                    <a:srgbClr val="A5A5A5"/>
                  </a:solidFill>
                </a:endParaRPr>
              </a:p>
            </p:txBody>
          </p:sp>
        </p:grpSp>
      </p:grpSp>
      <p:sp>
        <p:nvSpPr>
          <p:cNvPr id="17" name="Rectangle 16"/>
          <p:cNvSpPr/>
          <p:nvPr/>
        </p:nvSpPr>
        <p:spPr>
          <a:xfrm>
            <a:off x="3291572" y="249342"/>
            <a:ext cx="570457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WQD7001 </a:t>
            </a:r>
            <a:r>
              <a:rPr lang="en-US" sz="3600" b="1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Sem</a:t>
            </a:r>
            <a:r>
              <a:rPr lang="en-US" sz="36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1, 2018/2019</a:t>
            </a:r>
            <a:endParaRPr lang="en-US" sz="3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6105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A9DA2-47C8-47FC-A22F-F882DAB2AE67}" type="slidenum">
              <a:rPr lang="en-US" smtClean="0"/>
              <a:t>36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41" y="1363805"/>
            <a:ext cx="6443161" cy="387275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228964" y="274144"/>
            <a:ext cx="5704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3600" b="1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WQD7001 </a:t>
            </a:r>
            <a:r>
              <a:rPr lang="en-US" sz="3600" b="1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Sem</a:t>
            </a:r>
            <a:r>
              <a:rPr lang="en-US" sz="3600" b="1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600" b="1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2, </a:t>
            </a:r>
            <a:r>
              <a:rPr lang="en-US" sz="3600" b="1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2018/2019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405" y="2492477"/>
            <a:ext cx="6428389" cy="386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6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5082"/>
          </a:xfrm>
          <a:solidFill>
            <a:srgbClr val="FFC000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Tools for Data Visualization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A9DA2-47C8-47FC-A22F-F882DAB2AE67}" type="slidenum">
              <a:rPr lang="en-US" smtClean="0"/>
              <a:t>37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44305" y="6366801"/>
            <a:ext cx="86152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www.creativebloq.com/design-tools/data-visualization-712402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50" y="1370773"/>
            <a:ext cx="1133475" cy="4000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0346" y="1377802"/>
            <a:ext cx="1638300" cy="3714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1960" y="1456503"/>
            <a:ext cx="1514475" cy="30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128" y="1876213"/>
            <a:ext cx="1419225" cy="2952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0945" y="1807158"/>
            <a:ext cx="1028700" cy="4000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7250" y="1786442"/>
            <a:ext cx="1581150" cy="419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788" y="2276878"/>
            <a:ext cx="1647825" cy="3524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8860" y="2314977"/>
            <a:ext cx="1943100" cy="2762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57868" y="2283637"/>
            <a:ext cx="1476375" cy="3333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4788" y="2704466"/>
            <a:ext cx="1323975" cy="3619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10531" y="1244171"/>
            <a:ext cx="5095875" cy="3962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34351" y="5401748"/>
            <a:ext cx="1438275" cy="3905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8200" y="3113179"/>
            <a:ext cx="5095875" cy="310515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55684" y="5769981"/>
            <a:ext cx="213360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0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A9DA2-47C8-47FC-A22F-F882DAB2AE67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270" t="14072" r="3965" b="9863"/>
          <a:stretch/>
        </p:blipFill>
        <p:spPr>
          <a:xfrm>
            <a:off x="506437" y="60542"/>
            <a:ext cx="5486399" cy="67829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278" y="3134848"/>
            <a:ext cx="5316873" cy="91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5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A9DA2-47C8-47FC-A22F-F882DAB2AE67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768" t="13125" r="20844" b="16491"/>
          <a:stretch/>
        </p:blipFill>
        <p:spPr>
          <a:xfrm>
            <a:off x="182878" y="377739"/>
            <a:ext cx="11866587" cy="59905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9277" y="6368319"/>
            <a:ext cx="96129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http://www.visual-literacy.org/periodic_table/periodic_table.html</a:t>
            </a:r>
            <a:r>
              <a:rPr lang="en-US" dirty="0" smtClean="0">
                <a:hlinkClick r:id="rId3"/>
              </a:rPr>
              <a:t>#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16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8812"/>
            <a:ext cx="10515600" cy="818491"/>
          </a:xfrm>
          <a:solidFill>
            <a:schemeClr val="accent4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4200" b="1" dirty="0">
                <a:solidFill>
                  <a:srgbClr val="C00000"/>
                </a:solidFill>
              </a:rPr>
              <a:t>Stories or Data: Which Makes the Stronger Case?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76775" y="1291053"/>
            <a:ext cx="9603325" cy="4772122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US" dirty="0" smtClean="0">
                <a:solidFill>
                  <a:srgbClr val="C00000"/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An </a:t>
            </a:r>
            <a:r>
              <a:rPr lang="en-US" dirty="0">
                <a:solidFill>
                  <a:srgbClr val="C00000"/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experiment </a:t>
            </a:r>
            <a:r>
              <a:rPr lang="en-US" dirty="0" smtClean="0">
                <a:solidFill>
                  <a:srgbClr val="C00000"/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“the </a:t>
            </a:r>
            <a:r>
              <a:rPr lang="en-US" dirty="0">
                <a:solidFill>
                  <a:srgbClr val="C00000"/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identifiable victim </a:t>
            </a:r>
            <a:r>
              <a:rPr lang="en-US" dirty="0" smtClean="0">
                <a:solidFill>
                  <a:srgbClr val="C00000"/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effect“ carried out by Prof. Deborah </a:t>
            </a:r>
            <a:r>
              <a:rPr lang="en-US" dirty="0">
                <a:solidFill>
                  <a:srgbClr val="C00000"/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Small (Carnegie Mellon University)</a:t>
            </a:r>
            <a:endParaRPr lang="en-US" dirty="0" smtClean="0">
              <a:solidFill>
                <a:srgbClr val="C00000"/>
              </a:solidFill>
              <a:latin typeface="Rockwell" panose="02060603020205020403" pitchFamily="18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 smtClean="0"/>
              <a:t> Given a sum of money ($5) and asked to donate some amount to </a:t>
            </a:r>
            <a:r>
              <a:rPr lang="en-US" b="1" dirty="0" smtClean="0"/>
              <a:t>TWO</a:t>
            </a:r>
            <a:r>
              <a:rPr lang="en-US" dirty="0" smtClean="0"/>
              <a:t>  conditions: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b="1" dirty="0" smtClean="0"/>
              <a:t>Data - A statistical </a:t>
            </a:r>
            <a:r>
              <a:rPr lang="en-US" b="1" dirty="0"/>
              <a:t>condition </a:t>
            </a:r>
            <a:r>
              <a:rPr lang="en-US" dirty="0" smtClean="0"/>
              <a:t>(</a:t>
            </a:r>
            <a:r>
              <a:rPr lang="en-US" i="1" dirty="0" smtClean="0">
                <a:solidFill>
                  <a:srgbClr val="003366"/>
                </a:solidFill>
              </a:rPr>
              <a:t>statistics on </a:t>
            </a:r>
            <a:r>
              <a:rPr lang="en-US" i="1" dirty="0" smtClean="0">
                <a:solidFill>
                  <a:srgbClr val="002060"/>
                </a:solidFill>
              </a:rPr>
              <a:t>food </a:t>
            </a:r>
            <a:r>
              <a:rPr lang="en-US" i="1" dirty="0">
                <a:solidFill>
                  <a:srgbClr val="002060"/>
                </a:solidFill>
              </a:rPr>
              <a:t>shortages in Malawi, lack of rain in Zambia, and the dislocation </a:t>
            </a:r>
            <a:r>
              <a:rPr lang="en-US" i="1" dirty="0" smtClean="0">
                <a:solidFill>
                  <a:srgbClr val="002060"/>
                </a:solidFill>
              </a:rPr>
              <a:t>of millions </a:t>
            </a:r>
            <a:r>
              <a:rPr lang="en-US" i="1" dirty="0">
                <a:solidFill>
                  <a:srgbClr val="002060"/>
                </a:solidFill>
              </a:rPr>
              <a:t>in </a:t>
            </a:r>
            <a:r>
              <a:rPr lang="en-US" i="1" dirty="0" smtClean="0">
                <a:solidFill>
                  <a:srgbClr val="002060"/>
                </a:solidFill>
              </a:rPr>
              <a:t>Angola which effect 3 million children in Africa</a:t>
            </a:r>
            <a:r>
              <a:rPr lang="en-US" dirty="0" smtClean="0"/>
              <a:t>).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b="1" dirty="0" smtClean="0"/>
              <a:t>Story - An identifiable </a:t>
            </a:r>
            <a:r>
              <a:rPr lang="en-US" b="1" dirty="0"/>
              <a:t>condition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en-US" dirty="0" smtClean="0">
                <a:solidFill>
                  <a:srgbClr val="006600"/>
                </a:solidFill>
              </a:rPr>
              <a:t>“</a:t>
            </a:r>
            <a:r>
              <a:rPr lang="en-US" i="1" dirty="0" err="1" smtClean="0">
                <a:solidFill>
                  <a:srgbClr val="006600"/>
                </a:solidFill>
              </a:rPr>
              <a:t>Rokia</a:t>
            </a:r>
            <a:r>
              <a:rPr lang="en-US" i="1" dirty="0">
                <a:solidFill>
                  <a:srgbClr val="006600"/>
                </a:solidFill>
              </a:rPr>
              <a:t>, a 7-year-old girl from Mali, Africa, </a:t>
            </a:r>
            <a:r>
              <a:rPr lang="en-US" i="1" dirty="0" smtClean="0">
                <a:solidFill>
                  <a:srgbClr val="006600"/>
                </a:solidFill>
              </a:rPr>
              <a:t>is desperately </a:t>
            </a:r>
            <a:r>
              <a:rPr lang="en-US" i="1" dirty="0">
                <a:solidFill>
                  <a:srgbClr val="006600"/>
                </a:solidFill>
              </a:rPr>
              <a:t>poor and faces a threat of </a:t>
            </a:r>
            <a:r>
              <a:rPr lang="en-US" i="1" dirty="0" smtClean="0">
                <a:solidFill>
                  <a:srgbClr val="006600"/>
                </a:solidFill>
              </a:rPr>
              <a:t>severe hunger </a:t>
            </a:r>
            <a:r>
              <a:rPr lang="en-US" i="1" dirty="0">
                <a:solidFill>
                  <a:srgbClr val="006600"/>
                </a:solidFill>
              </a:rPr>
              <a:t>or even starvation. Her life will be changed for the better as </a:t>
            </a:r>
            <a:r>
              <a:rPr lang="en-US" i="1" dirty="0" smtClean="0">
                <a:solidFill>
                  <a:srgbClr val="006600"/>
                </a:solidFill>
              </a:rPr>
              <a:t>a result </a:t>
            </a:r>
            <a:r>
              <a:rPr lang="en-US" i="1" dirty="0">
                <a:solidFill>
                  <a:srgbClr val="006600"/>
                </a:solidFill>
              </a:rPr>
              <a:t>of your financial gift. With your support, and the support of </a:t>
            </a:r>
            <a:r>
              <a:rPr lang="en-US" i="1" dirty="0" smtClean="0">
                <a:solidFill>
                  <a:srgbClr val="006600"/>
                </a:solidFill>
              </a:rPr>
              <a:t>other caring </a:t>
            </a:r>
            <a:r>
              <a:rPr lang="en-US" i="1" dirty="0">
                <a:solidFill>
                  <a:srgbClr val="006600"/>
                </a:solidFill>
              </a:rPr>
              <a:t>sponsors, Save the Children will work with </a:t>
            </a:r>
            <a:r>
              <a:rPr lang="en-US" i="1" dirty="0" err="1">
                <a:solidFill>
                  <a:srgbClr val="006600"/>
                </a:solidFill>
              </a:rPr>
              <a:t>Rokia's</a:t>
            </a:r>
            <a:r>
              <a:rPr lang="en-US" i="1" dirty="0">
                <a:solidFill>
                  <a:srgbClr val="006600"/>
                </a:solidFill>
              </a:rPr>
              <a:t> family </a:t>
            </a:r>
            <a:r>
              <a:rPr lang="en-US" i="1" dirty="0" smtClean="0">
                <a:solidFill>
                  <a:srgbClr val="006600"/>
                </a:solidFill>
              </a:rPr>
              <a:t>and other </a:t>
            </a:r>
            <a:r>
              <a:rPr lang="en-US" i="1" dirty="0">
                <a:solidFill>
                  <a:srgbClr val="006600"/>
                </a:solidFill>
              </a:rPr>
              <a:t>members of the community to help feed her, provide her </a:t>
            </a:r>
            <a:r>
              <a:rPr lang="en-US" i="1" dirty="0" smtClean="0">
                <a:solidFill>
                  <a:srgbClr val="006600"/>
                </a:solidFill>
              </a:rPr>
              <a:t>with education</a:t>
            </a:r>
            <a:r>
              <a:rPr lang="en-US" i="1" dirty="0">
                <a:solidFill>
                  <a:srgbClr val="006600"/>
                </a:solidFill>
              </a:rPr>
              <a:t>, as well as basic medical care and hygiene education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.").</a:t>
            </a:r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514350" indent="-514350" algn="just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A9DA2-47C8-47FC-A22F-F882DAB2AE6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6775" y="6290531"/>
            <a:ext cx="90783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</a:t>
            </a:r>
            <a:r>
              <a:rPr lang="en-US" sz="1400" dirty="0" smtClean="0">
                <a:hlinkClick r:id="rId2"/>
              </a:rPr>
              <a:t>www.thegoodmancenter.com/wp-content/uploads/2013/07/free_range_2009_12.pdf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6582" y="3458894"/>
            <a:ext cx="1364347" cy="205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24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302" y="424455"/>
            <a:ext cx="10515600" cy="760092"/>
          </a:xfrm>
          <a:solidFill>
            <a:srgbClr val="FFC000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Credit &amp; References 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02" y="1594779"/>
            <a:ext cx="1149330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Data Storytelling: The Essential Data Science Skill Everyone Needs -  Brent Dykes </a:t>
            </a:r>
            <a:r>
              <a:rPr lang="en-US" b="1" dirty="0"/>
              <a:t> </a:t>
            </a:r>
            <a:endParaRPr lang="en-US" dirty="0" smtClean="0"/>
          </a:p>
          <a:p>
            <a:pPr marL="0" indent="0">
              <a:buNone/>
            </a:pPr>
            <a:r>
              <a:rPr lang="en-US" sz="1600" dirty="0" smtClean="0">
                <a:hlinkClick r:id="rId2"/>
              </a:rPr>
              <a:t>https://www.forbes.com/sites/brentdykes/2016/03/31/data-storytelling-the-essential-data-science-skill-everyone-needs/#7d3ad21e52ad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A9DA2-47C8-47FC-A22F-F882DAB2AE67}" type="slidenum">
              <a:rPr lang="en-US" smtClean="0"/>
              <a:t>40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78302" y="3230817"/>
            <a:ext cx="108754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www.visual-literacy.org/periodic_table/periodic_table.html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78302" y="3770448"/>
            <a:ext cx="10016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www.juiceanalytics.com/writing/data-storytelling-the-ultimate-collection-of-resources-ii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78302" y="4310079"/>
            <a:ext cx="92284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https://www.import.io/post/8-fantastic-examples-of-data-storytelling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78302" y="4848035"/>
            <a:ext cx="5909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hbr.org/2014/05/10-kinds-of-stories-to-tell-with-data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4985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A9DA2-47C8-47FC-A22F-F882DAB2AE67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94073" y="64814"/>
            <a:ext cx="4172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Lesson One: A Story Beats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194072" y="565263"/>
            <a:ext cx="117916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On </a:t>
            </a:r>
            <a:r>
              <a:rPr lang="en-US" sz="2000" dirty="0"/>
              <a:t>average, students who received </a:t>
            </a:r>
            <a:r>
              <a:rPr lang="en-US" sz="2000" dirty="0" smtClean="0"/>
              <a:t>the fact-based </a:t>
            </a:r>
            <a:r>
              <a:rPr lang="en-US" sz="2000" dirty="0"/>
              <a:t>appeal from Save the Children donated </a:t>
            </a:r>
            <a:r>
              <a:rPr lang="en-US" sz="2000" b="1" dirty="0"/>
              <a:t>$1.14</a:t>
            </a:r>
            <a:r>
              <a:rPr lang="en-US" sz="2000" dirty="0"/>
              <a:t>. Students </a:t>
            </a:r>
            <a:r>
              <a:rPr lang="en-US" sz="2000" dirty="0" smtClean="0"/>
              <a:t>who read </a:t>
            </a:r>
            <a:r>
              <a:rPr lang="en-US" sz="2000" dirty="0"/>
              <a:t>the story about </a:t>
            </a:r>
            <a:r>
              <a:rPr lang="en-US" sz="2000" dirty="0" err="1"/>
              <a:t>Rokia</a:t>
            </a:r>
            <a:r>
              <a:rPr lang="en-US" sz="2000" dirty="0"/>
              <a:t> donated an average of </a:t>
            </a:r>
            <a:r>
              <a:rPr lang="en-US" sz="2000" b="1" dirty="0"/>
              <a:t>$2.38</a:t>
            </a:r>
            <a:r>
              <a:rPr lang="en-US" sz="2000" dirty="0"/>
              <a:t>, more </a:t>
            </a:r>
            <a:r>
              <a:rPr lang="en-US" sz="2000" dirty="0" smtClean="0"/>
              <a:t>than twice </a:t>
            </a:r>
            <a:r>
              <a:rPr lang="en-US" sz="2000" dirty="0"/>
              <a:t>as much.</a:t>
            </a:r>
          </a:p>
        </p:txBody>
      </p:sp>
      <p:sp>
        <p:nvSpPr>
          <p:cNvPr id="8" name="Rectangle 7"/>
          <p:cNvSpPr/>
          <p:nvPr/>
        </p:nvSpPr>
        <p:spPr>
          <a:xfrm>
            <a:off x="194071" y="1311933"/>
            <a:ext cx="57361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Lesson Two: A Story Beats a Story Plus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194071" y="1700171"/>
            <a:ext cx="1179160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This letter </a:t>
            </a:r>
            <a:r>
              <a:rPr lang="en-US" sz="2000" dirty="0" smtClean="0"/>
              <a:t>told </a:t>
            </a:r>
            <a:r>
              <a:rPr lang="en-US" sz="2000" dirty="0" err="1" smtClean="0"/>
              <a:t>Rokia's</a:t>
            </a:r>
            <a:r>
              <a:rPr lang="en-US" sz="2000" dirty="0" smtClean="0"/>
              <a:t> </a:t>
            </a:r>
            <a:r>
              <a:rPr lang="en-US" sz="2000" dirty="0"/>
              <a:t>story but also included statistics about persistent drought</a:t>
            </a:r>
            <a:r>
              <a:rPr lang="en-US" sz="2000" dirty="0" smtClean="0"/>
              <a:t>, shortfalls </a:t>
            </a:r>
            <a:r>
              <a:rPr lang="en-US" sz="2000" dirty="0"/>
              <a:t>in crop production, and millions of Africans who were </a:t>
            </a:r>
            <a:r>
              <a:rPr lang="en-US" sz="2000" dirty="0" smtClean="0"/>
              <a:t>going hungry</a:t>
            </a:r>
            <a:r>
              <a:rPr lang="en-US" sz="2000" dirty="0"/>
              <a:t>. </a:t>
            </a:r>
            <a:r>
              <a:rPr lang="en-US" sz="2000" dirty="0" smtClean="0"/>
              <a:t>Those </a:t>
            </a:r>
            <a:r>
              <a:rPr lang="en-US" sz="2000" dirty="0"/>
              <a:t>who read the story plus the data donated an average </a:t>
            </a:r>
            <a:r>
              <a:rPr lang="en-US" sz="2000" dirty="0" smtClean="0"/>
              <a:t>of $</a:t>
            </a:r>
            <a:r>
              <a:rPr lang="en-US" sz="2000" dirty="0"/>
              <a:t>1.43.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71" y="3056902"/>
            <a:ext cx="5972175" cy="32099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35" y="4756499"/>
            <a:ext cx="3799465" cy="196497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334179" y="2515779"/>
            <a:ext cx="3114827" cy="40011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sz="2000" dirty="0" smtClean="0"/>
              <a:t>“</a:t>
            </a:r>
            <a:r>
              <a:rPr lang="en-US" sz="2000" b="1" dirty="0" smtClean="0"/>
              <a:t>Drop-in-the-bucket” </a:t>
            </a:r>
            <a:r>
              <a:rPr lang="en-US" sz="2000" b="1" dirty="0"/>
              <a:t>effect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439531" y="2498921"/>
            <a:ext cx="5219111" cy="224676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If we feel </a:t>
            </a:r>
            <a:r>
              <a:rPr lang="en-US" sz="2000" b="1" dirty="0"/>
              <a:t>overwhelmed by the scale </a:t>
            </a:r>
            <a:r>
              <a:rPr lang="en-US" sz="2000" b="1" dirty="0" smtClean="0"/>
              <a:t>of </a:t>
            </a:r>
            <a:r>
              <a:rPr lang="en-US" sz="2000" b="1" dirty="0"/>
              <a:t>the problem</a:t>
            </a:r>
            <a:r>
              <a:rPr lang="en-US" sz="2000" dirty="0"/>
              <a:t>, we often </a:t>
            </a:r>
            <a:r>
              <a:rPr lang="en-US" sz="2000" b="1" dirty="0"/>
              <a:t>do little about it</a:t>
            </a:r>
            <a:r>
              <a:rPr lang="en-US" sz="2000" dirty="0"/>
              <a:t>. Researchers theorized that focusing on statistics short-circuits a compassionate response by shifting people into an analytical frame of mind. And when people think analytically, it can hinder their ability to act compassionately.</a:t>
            </a:r>
          </a:p>
        </p:txBody>
      </p:sp>
    </p:spTree>
    <p:extLst>
      <p:ext uri="{BB962C8B-B14F-4D97-AF65-F5344CB8AC3E}">
        <p14:creationId xmlns:p14="http://schemas.microsoft.com/office/powerpoint/2010/main" val="320196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362" y="108165"/>
            <a:ext cx="10515600" cy="726256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3366"/>
                </a:solidFill>
              </a:rPr>
              <a:t>Humanitarian Appeal </a:t>
            </a:r>
            <a:r>
              <a:rPr lang="en-US" b="1" dirty="0">
                <a:solidFill>
                  <a:srgbClr val="003366"/>
                </a:solidFill>
              </a:rPr>
              <a:t>for Donation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962" y="834421"/>
            <a:ext cx="5587200" cy="546197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A9DA2-47C8-47FC-A22F-F882DAB2AE67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128998" y="963756"/>
            <a:ext cx="6063002" cy="3451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1172845" algn="just">
              <a:lnSpc>
                <a:spcPct val="107000"/>
              </a:lnSpc>
              <a:spcAft>
                <a:spcPts val="0"/>
              </a:spcAft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This man who is crying is a </a:t>
            </a:r>
            <a:r>
              <a:rPr lang="en-US" sz="3200" b="1" u="sng" dirty="0">
                <a:solidFill>
                  <a:srgbClr val="002060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doctor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. While he 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was distributing 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bread to the war struck children in Syria the </a:t>
            </a:r>
            <a:r>
              <a:rPr lang="en-US" sz="3200" b="1" u="sng" dirty="0">
                <a:solidFill>
                  <a:srgbClr val="002060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child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 told him; 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“</a:t>
            </a:r>
            <a:r>
              <a:rPr lang="en-US" sz="2800" b="1" i="1" dirty="0" smtClean="0">
                <a:solidFill>
                  <a:schemeClr val="accent5">
                    <a:lumMod val="50000"/>
                  </a:schemeClr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Could </a:t>
            </a:r>
            <a:r>
              <a:rPr lang="en-US" sz="2800" b="1" i="1" dirty="0">
                <a:solidFill>
                  <a:schemeClr val="accent5">
                    <a:lumMod val="50000"/>
                  </a:schemeClr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you give me a medicine so that I won't feel hungry again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?”</a:t>
            </a:r>
            <a:endParaRPr lang="en-US" sz="2800" dirty="0">
              <a:solidFill>
                <a:schemeClr val="accent5">
                  <a:lumMod val="50000"/>
                </a:schemeClr>
              </a:solidFill>
              <a:effectLst/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603" y="5428938"/>
            <a:ext cx="1837542" cy="132027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33467" y="6382921"/>
            <a:ext cx="4628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u="sng" dirty="0">
                <a:solidFill>
                  <a:srgbClr val="0563C1"/>
                </a:solidFill>
                <a:latin typeface="Lucida Console" panose="020B0609040504020204" pitchFamily="49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http://www.syriacare.org.my/donate/</a:t>
            </a:r>
            <a:r>
              <a:rPr lang="en-US" sz="1600" b="1" dirty="0">
                <a:latin typeface="Lucida Console" panose="020B06090405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41162" y="5006435"/>
            <a:ext cx="586596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Together we could do something good</a:t>
            </a:r>
            <a:endParaRPr lang="en-US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72178" y="4485030"/>
            <a:ext cx="55419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Please help protect children in Syria today</a:t>
            </a:r>
          </a:p>
        </p:txBody>
      </p:sp>
    </p:spTree>
    <p:extLst>
      <p:ext uri="{BB962C8B-B14F-4D97-AF65-F5344CB8AC3E}">
        <p14:creationId xmlns:p14="http://schemas.microsoft.com/office/powerpoint/2010/main" val="279579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72440" y="377031"/>
            <a:ext cx="11428828" cy="4351338"/>
          </a:xfrm>
        </p:spPr>
        <p:txBody>
          <a:bodyPr/>
          <a:lstStyle/>
          <a:p>
            <a:pPr algn="just"/>
            <a:r>
              <a:rPr lang="en-US" b="1" dirty="0"/>
              <a:t>Stories</a:t>
            </a:r>
            <a:r>
              <a:rPr lang="en-US" dirty="0"/>
              <a:t> provoke thought and bring out insights that could not have been understood or explained before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Story is </a:t>
            </a:r>
            <a:r>
              <a:rPr lang="en-US" b="1" dirty="0" smtClean="0"/>
              <a:t>data-driven</a:t>
            </a:r>
            <a:r>
              <a:rPr lang="en-US" dirty="0" smtClean="0"/>
              <a:t>.</a:t>
            </a:r>
          </a:p>
          <a:p>
            <a:pPr algn="just"/>
            <a:r>
              <a:rPr lang="en-US" b="1" dirty="0" smtClean="0"/>
              <a:t>Data </a:t>
            </a:r>
            <a:r>
              <a:rPr lang="en-US" b="1" dirty="0"/>
              <a:t>storytelling </a:t>
            </a:r>
            <a:r>
              <a:rPr lang="en-US" dirty="0"/>
              <a:t>weaves </a:t>
            </a:r>
            <a:r>
              <a:rPr lang="en-US" u="sng" dirty="0"/>
              <a:t>data</a:t>
            </a:r>
            <a:r>
              <a:rPr lang="en-US" dirty="0"/>
              <a:t> and </a:t>
            </a:r>
            <a:r>
              <a:rPr lang="en-US" u="sng" dirty="0"/>
              <a:t>visualization</a:t>
            </a:r>
            <a:r>
              <a:rPr lang="en-US" dirty="0"/>
              <a:t> into a </a:t>
            </a:r>
            <a:r>
              <a:rPr lang="en-US" u="sng" dirty="0"/>
              <a:t>narrative</a:t>
            </a:r>
            <a:r>
              <a:rPr lang="en-US" dirty="0"/>
              <a:t> tailored to a specific audience in order to convey credibility in the analytical approach, confidence in the results and a compelling set of insights that is </a:t>
            </a:r>
            <a:r>
              <a:rPr lang="en-US" b="1" dirty="0"/>
              <a:t>actionable</a:t>
            </a:r>
            <a:r>
              <a:rPr lang="en-US" dirty="0"/>
              <a:t> to the audience</a:t>
            </a:r>
            <a:r>
              <a:rPr lang="en-US" dirty="0" smtClean="0"/>
              <a:t>.</a:t>
            </a:r>
          </a:p>
          <a:p>
            <a:pPr algn="just"/>
            <a:r>
              <a:rPr lang="en-US" b="1" dirty="0" smtClean="0"/>
              <a:t>Data visualization </a:t>
            </a:r>
            <a:r>
              <a:rPr lang="en-US" dirty="0" smtClean="0"/>
              <a:t>as story telling is only half of the story.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A9DA2-47C8-47FC-A22F-F882DAB2AE67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 descr="http://www.proschoolonline.com/blog/wp-content/uploads/2018/03/Data-Storytelling-A-critical-skill-for-a-Data-Scientist-Pic-2-300x17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637" y="3283066"/>
            <a:ext cx="4955325" cy="289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551" y="4045401"/>
            <a:ext cx="4629849" cy="266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78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11591" y="280719"/>
            <a:ext cx="10515600" cy="830629"/>
          </a:xfrm>
          <a:solidFill>
            <a:srgbClr val="FFC000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Why Present Data Visually?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A9DA2-47C8-47FC-A22F-F882DAB2AE67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314" y="1454150"/>
            <a:ext cx="6149505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3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648" y="218943"/>
            <a:ext cx="4237756" cy="6526144"/>
          </a:xfrm>
          <a:prstGeom prst="rect">
            <a:avLst/>
          </a:prstGeom>
          <a:ln>
            <a:solidFill>
              <a:sysClr val="window" lastClr="FFFFFF">
                <a:lumMod val="50000"/>
              </a:sysClr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7945899" y="3336462"/>
            <a:ext cx="3751438" cy="584775"/>
          </a:xfrm>
          <a:prstGeom prst="rect">
            <a:avLst/>
          </a:prstGeom>
          <a:solidFill>
            <a:srgbClr val="70AD47">
              <a:lumMod val="40000"/>
              <a:lumOff val="60000"/>
            </a:srgbClr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Infographics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- a great way to convey information about data. 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36" y="4553229"/>
            <a:ext cx="2460671" cy="2191858"/>
          </a:xfrm>
          <a:prstGeom prst="rect">
            <a:avLst/>
          </a:prstGeom>
          <a:ln>
            <a:solidFill>
              <a:srgbClr val="5B9BD5">
                <a:lumMod val="50000"/>
              </a:srgb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7039" y="35763"/>
            <a:ext cx="2651841" cy="294658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257443" y="115912"/>
            <a:ext cx="25233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The Importance of Visualization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923" y="1244289"/>
            <a:ext cx="3133725" cy="14573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535" y="2722407"/>
            <a:ext cx="1754478" cy="17544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4452" y="4275352"/>
            <a:ext cx="4135820" cy="2080998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A9DA2-47C8-47FC-A22F-F882DAB2AE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2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creativebloq.com/design-tools/data-visualization-712402" TargetMode="External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square">
        <a:spAutoFit/>
      </a:bodyPr>
      <a:lstStyle>
        <a:defPPr>
          <a:defRPr dirty="0">
            <a:hlinkClick xmlns:r="http://schemas.openxmlformats.org/officeDocument/2006/relationships" r:id="rId1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1337</TotalTime>
  <Words>1780</Words>
  <Application>Microsoft Office PowerPoint</Application>
  <PresentationFormat>Widescreen</PresentationFormat>
  <Paragraphs>189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Arial</vt:lpstr>
      <vt:lpstr>Calibri</vt:lpstr>
      <vt:lpstr>Calibri Light</vt:lpstr>
      <vt:lpstr>lato</vt:lpstr>
      <vt:lpstr>Lucida Console</vt:lpstr>
      <vt:lpstr>medium-content-serif-font</vt:lpstr>
      <vt:lpstr>Rockwell</vt:lpstr>
      <vt:lpstr>Segoe UI Light</vt:lpstr>
      <vt:lpstr>Times New Roman</vt:lpstr>
      <vt:lpstr>Wingdings</vt:lpstr>
      <vt:lpstr>Office Theme</vt:lpstr>
      <vt:lpstr>DATA STORYTELLING WITH VISUALIZATION</vt:lpstr>
      <vt:lpstr>PowerPoint Presentation</vt:lpstr>
      <vt:lpstr>PowerPoint Presentation</vt:lpstr>
      <vt:lpstr>Stories or Data: Which Makes the Stronger Case?</vt:lpstr>
      <vt:lpstr>PowerPoint Presentation</vt:lpstr>
      <vt:lpstr>Humanitarian Appeal for Donation</vt:lpstr>
      <vt:lpstr>PowerPoint Presentation</vt:lpstr>
      <vt:lpstr>Why Present Data Visually?</vt:lpstr>
      <vt:lpstr>PowerPoint Presentation</vt:lpstr>
      <vt:lpstr>Data Visualization </vt:lpstr>
      <vt:lpstr>How Seattle Residents Determine Housing</vt:lpstr>
      <vt:lpstr>PowerPoint Presentation</vt:lpstr>
      <vt:lpstr>Quantitative Data </vt:lpstr>
      <vt:lpstr>PowerPoint Presentation</vt:lpstr>
      <vt:lpstr>Qualitative Data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Storytelling</vt:lpstr>
      <vt:lpstr>Key Elements Structured Approach of Data Storytelling for Communicating Data Insights</vt:lpstr>
      <vt:lpstr>Narrative + Data</vt:lpstr>
      <vt:lpstr>Visuals + Data</vt:lpstr>
      <vt:lpstr>Narrative + Visual</vt:lpstr>
      <vt:lpstr>Using “Data Storytelling” with a Chord Diagram</vt:lpstr>
      <vt:lpstr>Examples of How to Improve Data Storytelling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Tools for Data Visualization</vt:lpstr>
      <vt:lpstr>PowerPoint Presentation</vt:lpstr>
      <vt:lpstr>PowerPoint Presentation</vt:lpstr>
      <vt:lpstr>Credit &amp; 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</dc:title>
  <dc:creator>Salimah</dc:creator>
  <cp:lastModifiedBy>Salimah</cp:lastModifiedBy>
  <cp:revision>99</cp:revision>
  <dcterms:created xsi:type="dcterms:W3CDTF">2017-12-12T07:59:18Z</dcterms:created>
  <dcterms:modified xsi:type="dcterms:W3CDTF">2019-12-09T09:11:20Z</dcterms:modified>
</cp:coreProperties>
</file>